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4096" r:id="rId2"/>
    <p:sldMasterId id="2147484048" r:id="rId3"/>
    <p:sldMasterId id="2147484108" r:id="rId4"/>
  </p:sldMasterIdLst>
  <p:notesMasterIdLst>
    <p:notesMasterId r:id="rId18"/>
  </p:notesMasterIdLst>
  <p:sldIdLst>
    <p:sldId id="1050" r:id="rId5"/>
    <p:sldId id="984" r:id="rId6"/>
    <p:sldId id="2184" r:id="rId7"/>
    <p:sldId id="2187" r:id="rId8"/>
    <p:sldId id="1008" r:id="rId9"/>
    <p:sldId id="2189" r:id="rId10"/>
    <p:sldId id="948" r:id="rId11"/>
    <p:sldId id="2185" r:id="rId12"/>
    <p:sldId id="2178" r:id="rId13"/>
    <p:sldId id="2179" r:id="rId14"/>
    <p:sldId id="2180" r:id="rId15"/>
    <p:sldId id="2181" r:id="rId16"/>
    <p:sldId id="2182" r:id="rId17"/>
  </p:sldIdLst>
  <p:sldSz cx="24387175" cy="13716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er Semi Bold" panose="020B0604020202020204" charset="0"/>
      <p:regular r:id="rId25"/>
      <p:bold r:id="rId26"/>
    </p:embeddedFont>
    <p:embeddedFont>
      <p:font typeface="CamberW04-Bold" panose="01000000000000000000" pitchFamily="2" charset="-94"/>
      <p:bold r:id="rId27"/>
    </p:embeddedFont>
    <p:embeddedFont>
      <p:font typeface="CamberW04-Medium" panose="01000000000000000000" pitchFamily="2" charset="-94"/>
      <p:regular r:id="rId28"/>
    </p:embeddedFont>
    <p:embeddedFont>
      <p:font typeface="CamberW04-Regular" panose="01000000000000000000" pitchFamily="2" charset="-94"/>
      <p:regular r:id="rId29"/>
    </p:embeddedFont>
    <p:embeddedFont>
      <p:font typeface="Designball-Electronic-Device-01" pitchFamily="2" charset="0"/>
      <p:regular r:id="rId30"/>
    </p:embeddedFont>
    <p:embeddedFont>
      <p:font typeface="DIN Pro Regular" panose="020B0504020101020102" pitchFamily="34" charset="0"/>
      <p:regular r:id="rId31"/>
      <p:italic r:id="rId32"/>
    </p:embeddedFont>
    <p:embeddedFont>
      <p:font typeface="Raleway" panose="020B0604020202020204" charset="-94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ignBall" initials="D" lastIdx="1" clrIdx="0">
    <p:extLst>
      <p:ext uri="{19B8F6BF-5375-455C-9EA6-DF929625EA0E}">
        <p15:presenceInfo xmlns:p15="http://schemas.microsoft.com/office/powerpoint/2012/main" userId="DesignB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09F"/>
    <a:srgbClr val="FF0066"/>
    <a:srgbClr val="33CC33"/>
    <a:srgbClr val="009900"/>
    <a:srgbClr val="CCFFCC"/>
    <a:srgbClr val="00FFCC"/>
    <a:srgbClr val="00FF99"/>
    <a:srgbClr val="00FF00"/>
    <a:srgbClr val="FF9D33"/>
    <a:srgbClr val="BE4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9" autoAdjust="0"/>
    <p:restoredTop sz="95442" autoAdjust="0"/>
  </p:normalViewPr>
  <p:slideViewPr>
    <p:cSldViewPr snapToGrid="0">
      <p:cViewPr varScale="1">
        <p:scale>
          <a:sx n="55" d="100"/>
          <a:sy n="55" d="100"/>
        </p:scale>
        <p:origin x="756" y="108"/>
      </p:cViewPr>
      <p:guideLst/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-4290"/>
    </p:cViewPr>
  </p:sorterViewPr>
  <p:notesViewPr>
    <p:cSldViewPr snapToGrid="0">
      <p:cViewPr varScale="1">
        <p:scale>
          <a:sx n="110" d="100"/>
          <a:sy n="110" d="100"/>
        </p:scale>
        <p:origin x="293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mberW04-Regular" panose="01000000000000000000" pitchFamily="2" charset="-9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mberW04-Regular" panose="01000000000000000000" pitchFamily="2" charset="-94"/>
              </a:defRPr>
            </a:lvl1pPr>
          </a:lstStyle>
          <a:p>
            <a:fld id="{3F8E4EF3-7FAC-4AF9-AF98-E30F6AD30461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mberW04-Regular" panose="01000000000000000000" pitchFamily="2" charset="-9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mberW04-Regular" panose="01000000000000000000" pitchFamily="2" charset="-94"/>
              </a:defRPr>
            </a:lvl1pPr>
          </a:lstStyle>
          <a:p>
            <a:fld id="{E502A053-9E28-4D4C-B446-3C2814735B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6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mberW04-Regular" panose="01000000000000000000" pitchFamily="2" charset="-9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mberW04-Regular" panose="01000000000000000000" pitchFamily="2" charset="-9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mberW04-Regular" panose="01000000000000000000" pitchFamily="2" charset="-9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mberW04-Regular" panose="01000000000000000000" pitchFamily="2" charset="-9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mberW04-Regular" panose="01000000000000000000" pitchFamily="2" charset="-9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 Slay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4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462F22-D6A5-4F23-BD39-52B686EC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9FDF80C-8B28-4934-A0BA-051DCE53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6D5DAFF-6561-49B4-A933-05CECDE0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E366BD8-4C8B-4847-9278-EFB57545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96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0D292E7-ABD3-40DE-8118-6589ECC64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5E9604A-632E-42A6-91A9-C427A450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D90CE56-A09C-4C92-A08F-3209ED9D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353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964EAA-2CC8-4D6B-A52B-EF86B1EF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FD3D82-2673-4109-8225-716464FA7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963" y="1974850"/>
            <a:ext cx="12345987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631F366-F268-4110-8463-978FC696E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A1587BE-B12C-43AE-8700-44626C22E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339D5C-2DF3-464E-AA97-F6828712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CDA92F9-5309-4545-86BA-451C1ED0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4815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FFF07F-1E94-4A5E-81B1-4CEE6560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5882D77-5341-4CD4-B7EC-68255E8789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963" y="1974850"/>
            <a:ext cx="12345987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B3E1805-4DB5-4F64-B0C8-1812144AE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F38BD31-D881-4F37-9D7D-07AF7005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E4EBF28-B8D0-4BB4-95EC-45885517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D47F2B6-D1AB-4D8E-A3AC-A34256DF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359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ED7F2A-3FDF-454A-AF17-BC3ED62C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71ABBB1-3001-4009-B7E8-22567BE98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8F90C66-18B8-427C-98D4-5A3D3E3A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FB88B13-F679-4E44-85EE-3F2ACD2E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E1B057-9AD8-4611-9766-C0CA252A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24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28E01FB-FEAE-4179-8971-4C925ABAB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975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29F513C-00AF-4832-A188-52282209C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4175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296BFD-A9E8-47FD-8CB5-0EDE9390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02FB38-8041-4775-B252-B5753EE3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AB74642-5A0D-4FC0-B02E-EB9055918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4258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FC4756-A1C2-44BF-ABD8-7A6C5BF9D22D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94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261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C36FF-5F8D-4BA8-B289-E005C16E13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70218" y="2832943"/>
            <a:ext cx="8046736" cy="8050114"/>
          </a:xfrm>
          <a:custGeom>
            <a:avLst/>
            <a:gdLst>
              <a:gd name="connsiteX0" fmla="*/ 4023368 w 8046736"/>
              <a:gd name="connsiteY0" fmla="*/ 0 h 8050114"/>
              <a:gd name="connsiteX1" fmla="*/ 6418353 w 8046736"/>
              <a:gd name="connsiteY1" fmla="*/ 991982 h 8050114"/>
              <a:gd name="connsiteX2" fmla="*/ 7055171 w 8046736"/>
              <a:gd name="connsiteY2" fmla="*/ 1629066 h 8050114"/>
              <a:gd name="connsiteX3" fmla="*/ 7055171 w 8046736"/>
              <a:gd name="connsiteY3" fmla="*/ 6421048 h 8050114"/>
              <a:gd name="connsiteX4" fmla="*/ 6418353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39" y="0"/>
                  <a:pt x="5757309" y="330660"/>
                  <a:pt x="6418353" y="991982"/>
                </a:cubicBezTo>
                <a:cubicBezTo>
                  <a:pt x="7055171" y="1629066"/>
                  <a:pt x="7055171" y="1629066"/>
                  <a:pt x="7055171" y="1629066"/>
                </a:cubicBezTo>
                <a:cubicBezTo>
                  <a:pt x="8377258" y="2951708"/>
                  <a:pt x="8377258" y="5098406"/>
                  <a:pt x="7055171" y="6421048"/>
                </a:cubicBezTo>
                <a:cubicBezTo>
                  <a:pt x="6418353" y="7058133"/>
                  <a:pt x="6418353" y="7058133"/>
                  <a:pt x="6418353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5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CAACFA-A336-43D7-8F2B-E1DE7FE1C4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125" y="3134676"/>
            <a:ext cx="3619429" cy="3619010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6080D-C429-48A8-B843-92D33ECB5B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98736" y="3134537"/>
            <a:ext cx="3623892" cy="3619150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097419-BD92-4E3B-9C5D-9A5A67E294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736" y="6962871"/>
            <a:ext cx="3623892" cy="3618871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122979-052C-4C34-8F77-81BE4B1E3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125" y="6962870"/>
            <a:ext cx="3619429" cy="3618732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erW04-Regular" panose="01000000000000000000" pitchFamily="2" charset="-94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80331" y="2832942"/>
            <a:ext cx="8046736" cy="8050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latin typeface="CamberW04-Regular" panose="01000000000000000000" pitchFamily="2" charset="-94"/>
              </a:defRPr>
            </a:lvl1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9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ECE2581-2781-4D52-9A2D-BEE85912C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033D2F8-B65D-4165-B66D-F48B3ACBD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BA039B-121A-44E3-9A81-99523B57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30612" y="12507217"/>
            <a:ext cx="2190391" cy="730250"/>
          </a:xfrm>
        </p:spPr>
        <p:txBody>
          <a:bodyPr/>
          <a:lstStyle/>
          <a:p>
            <a:fld id="{CE48BD7C-B837-4E04-9338-151FBAAD5BA7}" type="datetime1">
              <a:rPr lang="tr-TR" smtClean="0"/>
              <a:t>15.03.2023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65F64AD-D530-4D71-A9DC-C7AEC835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5836" y="12507217"/>
            <a:ext cx="8230672" cy="73025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2CD4AA-A536-4B43-A736-B1324C076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461342" y="12507219"/>
            <a:ext cx="5149736" cy="730250"/>
          </a:xfrm>
        </p:spPr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845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92CB61C-A3A5-48B0-8038-D2A5270A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ED61DD-9ADC-4B76-AC7D-C87C599F8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E4FE76-B6D4-43BC-AFB0-6E8422636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D636-8DCF-4C2C-8EB7-E5D1274D00E0}" type="datetime1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E9BD065-F0C4-4130-A066-D400EDF9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FF7E43-A9C5-4C47-B019-A163366E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8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0987F51-6036-4847-ABD8-F795AC4B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373" y="10560979"/>
            <a:ext cx="16203742" cy="2151722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210824A-AABA-4D5B-A2DF-9373AF14D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 b="0" i="0">
                <a:solidFill>
                  <a:schemeClr val="tx1">
                    <a:tint val="75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677A742-BB38-4ED9-B943-2871F648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8567-D1EB-4434-A14B-9CCD13BBCE86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267150-7E69-401E-A0D4-E78F2768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63C7EF-C194-480B-BCE1-B9BBEE43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1704F-2719-4864-9263-06BB7F526AC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0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ECA6D9B-7FA4-4D2E-A112-61735AFB8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77FEA6-C373-46A8-BFC1-201CCD9C3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EEDDF92-89FC-4315-AA1D-5D068126B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21FAE6B-5D21-49C5-90D2-0ECAA26A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52D4-D215-4B35-8DCD-7DD95FAEC21A}" type="datetime1">
              <a:rPr lang="tr-TR" smtClean="0"/>
              <a:t>15.03.2023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08B34C3-3399-4FBD-B807-A63D2AF3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AAFF809-7758-4A9E-87C8-3D10B6F9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47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4E8A138-8175-4520-9BD3-F9CA10EE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A42E16C-7EB5-413D-8B0A-2A07B701E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106CEF2-3CBE-435E-9A33-612EC485C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311B6F1-03E1-4D7D-A99F-CEA407D26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955C15A-2F53-4A13-96ED-BBF3A7201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C4A699E-E8D4-4CE8-8756-44609422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960D-CDBF-4B78-895D-B27FCA6451F9}" type="datetime1">
              <a:rPr lang="tr-TR" smtClean="0"/>
              <a:t>15.03.2023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BBC38AA-002E-4F29-83EB-80E0B44E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DC14F17-941D-4419-A4A5-B1514F0C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74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CA385FF-5E53-4735-8D60-24253952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5AFB98A-1604-4421-958D-743EEDA3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B1D4A-013F-4BFD-BE3C-0218B2B36A8F}" type="datetime1">
              <a:rPr lang="tr-TR" smtClean="0"/>
              <a:t>15.03.2023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B63AA0A-A57F-4077-A83B-CBF268D5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64142DC-867E-4085-A9FD-4056D13A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39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4F59507-3AF0-4C1F-B335-F963E2B8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9DA1-8D5A-4791-8B8F-57A7D4D4E94F}" type="datetime1">
              <a:rPr lang="tr-TR" smtClean="0"/>
              <a:t>15.03.2023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8889D96-7886-42D9-8E6A-6551CEF6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F3E4594-9984-49C0-A242-63AC743A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27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33449E-7536-440F-A3E1-F6AA061F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7295D9-A937-4587-BFC3-2AAD0BC5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sz="56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sz="48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sz="40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sz="40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50EB56F-41A7-4A4B-985F-067D41DA5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9CFE091-2019-43BF-87AC-05902860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F1FF-6744-4B65-9CC6-BBD9EF3D4631}" type="datetime1">
              <a:rPr lang="tr-TR" smtClean="0"/>
              <a:t>15.03.2023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992B315-B165-4964-96E1-FDE2F214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3BDCF86-6212-456C-8889-E9BA86D9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54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D24A60C-3E3C-4E73-A231-C232536B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40DFB82-1D78-4C24-B6A0-0EC70B013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 marL="0" indent="0">
              <a:buNone/>
              <a:defRPr sz="6400"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1B44623-3F94-4AD6-A891-A3C8A4C2D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12504A3-A434-4163-A3B9-CD69244D9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E9E99-1961-4940-AD5E-EB28798AF2DC}" type="datetime1">
              <a:rPr lang="tr-TR" smtClean="0"/>
              <a:t>15.03.2023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41CAC36-18C0-470B-9B61-F9AE3543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7C4050-7D49-48A8-A6DA-3E6F0AF5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9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E4E64E9-86B7-4EEC-9371-DDEB7B9D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73C93B6-E4A0-4A7F-BEF4-F5CEA537B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8330E8-2E5B-49E7-86EB-E299E4BE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7A06-AE1F-4990-B7FC-416A948F7789}" type="datetime1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CA462F4-30AE-40AD-BE33-51D5A294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15E915-4916-429F-983F-2BD1B266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15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32100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latin typeface="CamberW04-Regular" panose="01000000000000000000" pitchFamily="2" charset="-94"/>
              </a:defRPr>
            </a:lvl1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68065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latin typeface="CamberW04-Regular" panose="01000000000000000000" pitchFamily="2" charset="-94"/>
              </a:defRPr>
            </a:lvl1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704031" y="5920253"/>
            <a:ext cx="2737984" cy="1875494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latin typeface="CamberW04-Regular" panose="01000000000000000000" pitchFamily="2" charset="-94"/>
              </a:defRPr>
            </a:lvl1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49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A370D25-0BDC-44F6-B11C-D4E8B6278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DCCC907-795E-401E-AED5-259D509A3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>
            <a:lvl1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2pPr>
            <a:lvl3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3pPr>
            <a:lvl4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4pPr>
            <a:lvl5pPr>
              <a:defRPr b="0" i="0">
                <a:latin typeface="DIN Pro Regular" panose="020B0504020101020102" pitchFamily="34" charset="0"/>
                <a:cs typeface="DIN Pro Regular" panose="020B0504020101020102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53563F-16C5-4CB9-B100-CBD6CB91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BBFC-4F29-4AA6-B858-AB19AE431D2D}" type="datetime1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3D74AD7-6A4C-40AB-8574-E8AC3E63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142115F-7D74-4B2E-AEC3-5806D928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4E91F-510E-4DB5-BC19-FFEA4205C5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00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4041" y="2070339"/>
            <a:ext cx="6954511" cy="9834113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4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latin typeface="CamberW04-Regular" panose="01000000000000000000" pitchFamily="2" charset="-94"/>
              </a:defRPr>
            </a:lvl1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A240EB-83C5-41A3-BFE2-C7A430E2E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6DBADD6-426D-4035-9044-B04C652D7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E2D3D77-73A8-4F4A-964A-F81A6299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005FFB6-DC00-4433-B5F9-154FB786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628DCE7-7DBC-43D0-B152-E5A92FC6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20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130F62-F72D-4B4F-9D5D-5B5C88DD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4B9FA8-9425-4138-BCAD-D4CAA1B7C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CB4FCBC-305B-4A93-95DC-F08BCEF4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18D563-181A-43F0-A8D7-7D41C79C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033C74-E713-4CE3-BC64-0FD89283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772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5D7476-E5AB-426F-ACC6-16FB3526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968B6E2-7703-48B7-A7B4-AE5F88908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337716-E753-45E9-8683-DA1AA44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96FFD52-A7AE-4E7F-AAAB-D3BB3705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279C42-2C0D-4D68-8135-FC66C079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375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016FD6-4D6B-41CF-8E11-C3DFACCD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119BD3-7DCF-4704-B632-AAAE8F742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A54DE74-B628-4A33-8589-BC38F8BA5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58ADC8-E28D-4023-89EB-10FCBC2D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E1E1AC9-9C82-4689-8123-A1AA0CF7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6734068-27D5-47A3-838C-31FC5586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31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6D09FE-6DAB-4FA5-AB7B-2EF508F9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D8898A5-39A9-4C05-B64C-67875A26D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B4908A2-16B8-47C9-8FC9-BD0864A63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98FE8C8-ACCC-40AF-B8E8-680050120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A7A6D53-1811-48B2-8319-7B46626FB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19F2613-3874-43B9-A149-F3CFE54E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CEEFC6B5-20A0-48C9-B1EF-F96F6C7BFF4C}" type="datetimeFigureOut">
              <a:rPr lang="tr-TR" smtClean="0"/>
              <a:t>15.03.2023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DC26BCB-2504-4583-B2CC-CC2BF237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00AD67C-08AA-481C-8FEC-75A75AE7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259BF0B8-FCE5-4771-AE72-6828FE9A3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24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/>
        </p:nvSpPr>
        <p:spPr>
          <a:xfrm rot="16200000">
            <a:off x="21854692" y="5902011"/>
            <a:ext cx="350288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tr-TR" sz="2000" b="1" kern="1200" dirty="0">
                <a:solidFill>
                  <a:schemeClr val="tx1"/>
                </a:solidFill>
                <a:latin typeface="CamberW04-Regular" panose="01000000000000000000" pitchFamily="2" charset="-94"/>
                <a:ea typeface="+mn-ea"/>
                <a:cs typeface="+mn-cs"/>
              </a:rPr>
              <a:t>Yükseköğretim Kalite Kurulu</a:t>
            </a:r>
            <a:endParaRPr lang="en-US" sz="2000" dirty="0">
              <a:solidFill>
                <a:schemeClr val="tx1"/>
              </a:solidFill>
              <a:latin typeface="CamberW04-Regular" panose="01000000000000000000" pitchFamily="2" charset="-9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/>
        </p:nvSpPr>
        <p:spPr>
          <a:xfrm>
            <a:off x="7296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erW04-Regular" panose="01000000000000000000" pitchFamily="2" charset="-9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/>
        </p:nvSpPr>
        <p:spPr>
          <a:xfrm>
            <a:off x="7296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erW04-Regular" panose="01000000000000000000" pitchFamily="2" charset="-9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/>
        </p:nvSpPr>
        <p:spPr>
          <a:xfrm>
            <a:off x="7296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erW04-Regular" panose="01000000000000000000" pitchFamily="2" charset="-94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mberW04-Medium" panose="01000000000000000000" pitchFamily="2" charset="-94"/>
              </a:rPr>
              <a:pPr algn="ctr"/>
              <a:t>‹#›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CamberW04-Medium" panose="010000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00D667-0A51-4F94-8629-83981EEF7E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6422" y="6246741"/>
            <a:ext cx="2894945" cy="8684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EF41445A-0ED3-426F-BFC2-0BA239E0532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6808" y="10444660"/>
            <a:ext cx="902286" cy="85961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0B6B66A-BFF6-452E-8278-AF3FD7E64E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6808" y="11065056"/>
            <a:ext cx="902286" cy="85961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DC5C43A-9B66-4D40-9631-9A42850E963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46808" y="11685452"/>
            <a:ext cx="902286" cy="85961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C90065C-EA3C-4895-B22E-F81ECC1F0B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44538" y="12344920"/>
            <a:ext cx="90228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4030" r:id="rId2"/>
    <p:sldLayoutId id="2147483820" r:id="rId3"/>
    <p:sldLayoutId id="2147483819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89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3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588781-F6AF-4A26-A8DF-595A68515A71}"/>
              </a:ext>
            </a:extLst>
          </p:cNvPr>
          <p:cNvSpPr/>
          <p:nvPr userDrawn="1"/>
        </p:nvSpPr>
        <p:spPr>
          <a:xfrm>
            <a:off x="0" y="0"/>
            <a:ext cx="1563688" cy="13716000"/>
          </a:xfrm>
          <a:prstGeom prst="rect">
            <a:avLst/>
          </a:prstGeom>
          <a:solidFill>
            <a:schemeClr val="bg2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/>
        </p:nvSpPr>
        <p:spPr>
          <a:xfrm>
            <a:off x="582827" y="12686999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Calibri Light" panose="020F0302020204030204" pitchFamily="34" charset="0"/>
              <a:ea typeface="Open Sans Light" panose="020B0306030504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861CA6-C022-41D0-A1D8-4525FD553E85}"/>
              </a:ext>
            </a:extLst>
          </p:cNvPr>
          <p:cNvGrpSpPr/>
          <p:nvPr userDrawn="1"/>
        </p:nvGrpSpPr>
        <p:grpSpPr>
          <a:xfrm>
            <a:off x="506783" y="446240"/>
            <a:ext cx="476655" cy="337457"/>
            <a:chOff x="6167336" y="2130357"/>
            <a:chExt cx="476655" cy="33745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065CE2-74B8-4C6D-9263-C408645C1E91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2BD111-30CD-4DA9-9CD1-2D3ED059EB03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06C501-3895-4C02-844A-AC38F51CA9AE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Resim 9">
            <a:extLst>
              <a:ext uri="{FF2B5EF4-FFF2-40B4-BE49-F238E27FC236}">
                <a16:creationId xmlns:a16="http://schemas.microsoft.com/office/drawing/2014/main" id="{A85C14C6-FAD7-4EA5-A9C6-E6985440D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6422" y="6246741"/>
            <a:ext cx="2894945" cy="8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1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1" r:id="rId2"/>
    <p:sldLayoutId id="2147484050" r:id="rId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9CF378C-1C92-4195-962D-DC13D2F2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357" y="9794703"/>
            <a:ext cx="16463055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1199BE0-2C3B-4155-A48B-89B235DB8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22058E-63E8-4B59-B01E-8C7361879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0238567-D1EB-4434-A14B-9CCD13BBCE86}" type="datetimeFigureOut">
              <a:rPr lang="tr-TR" smtClean="0"/>
              <a:pPr/>
              <a:t>15.03.2023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62E22C4-9ECD-4BE8-BDC9-43C852543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AA7FA73-AC50-420C-ADE9-24FF88529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A641704F-2719-4864-9263-06BB7F526AC7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A937C0BE-94FD-4F38-89C5-31E9CC7DE642}"/>
              </a:ext>
            </a:extLst>
          </p:cNvPr>
          <p:cNvSpPr/>
          <p:nvPr userDrawn="1"/>
        </p:nvSpPr>
        <p:spPr>
          <a:xfrm>
            <a:off x="11617449" y="13134312"/>
            <a:ext cx="11522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E6EF4996-DA13-4EB6-BAF5-5736F8EF76C5}" type="slidenum">
              <a:rPr lang="tr-TR" sz="2000" b="0" i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pPr algn="ctr"/>
              <a:t>‹#›</a:t>
            </a:fld>
            <a:endParaRPr lang="tr-TR" sz="2000" b="0" i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3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378" r:id="rId12"/>
    <p:sldLayoutId id="2147484380" r:id="rId13"/>
  </p:sldLayoutIdLst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r" defTabSz="18288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bg1"/>
          </a:solidFill>
          <a:latin typeface="CamberW04-Bold" panose="01000000000000000000" pitchFamily="2" charset="-94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DIN Pro Regular" panose="020B0504020101020102" pitchFamily="34" charset="0"/>
          <a:ea typeface="+mn-ea"/>
          <a:cs typeface="DIN Pro Regular" panose="020B0504020101020102" pitchFamily="34" charset="0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DIN Pro Regular" panose="020B0504020101020102" pitchFamily="34" charset="0"/>
          <a:ea typeface="+mn-ea"/>
          <a:cs typeface="DIN Pro Regular" panose="020B0504020101020102" pitchFamily="34" charset="0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DIN Pro Regular" panose="020B0504020101020102" pitchFamily="34" charset="0"/>
          <a:ea typeface="+mn-ea"/>
          <a:cs typeface="DIN Pro Regular" panose="020B0504020101020102" pitchFamily="34" charset="0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DIN Pro Regular" panose="020B0504020101020102" pitchFamily="34" charset="0"/>
          <a:ea typeface="+mn-ea"/>
          <a:cs typeface="DIN Pro Regular" panose="020B0504020101020102" pitchFamily="34" charset="0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DIN Pro Regular" panose="020B0504020101020102" pitchFamily="34" charset="0"/>
          <a:ea typeface="+mn-ea"/>
          <a:cs typeface="DIN Pro Regular" panose="020B0504020101020102" pitchFamily="34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C9634D-76A5-4C62-A04E-3B202E4186C1}"/>
              </a:ext>
            </a:extLst>
          </p:cNvPr>
          <p:cNvSpPr/>
          <p:nvPr/>
        </p:nvSpPr>
        <p:spPr>
          <a:xfrm rot="16200000">
            <a:off x="2462592" y="4308200"/>
            <a:ext cx="9834112" cy="664725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outerShdw blurRad="190500" dist="2667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803F0-F92B-41FC-AF52-38E511D4697B}"/>
              </a:ext>
            </a:extLst>
          </p:cNvPr>
          <p:cNvSpPr txBox="1"/>
          <p:nvPr/>
        </p:nvSpPr>
        <p:spPr>
          <a:xfrm>
            <a:off x="12348611" y="4671488"/>
            <a:ext cx="11235672" cy="507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alpha val="92000"/>
                  </a:schemeClr>
                </a:solidFill>
                <a:latin typeface="Camber Semi Bold" pitchFamily="2" charset="0"/>
              </a:rPr>
              <a:t>YÖKAK KURUM İÇ DEĞERLENDIRME RAPORU HAZIRLAMA KILAVUZU</a:t>
            </a:r>
            <a:r>
              <a:rPr lang="tr-TR" sz="4000" b="1" dirty="0">
                <a:solidFill>
                  <a:schemeClr val="bg1">
                    <a:alpha val="92000"/>
                  </a:schemeClr>
                </a:solidFill>
                <a:latin typeface="Camber Semi Bold" pitchFamily="2" charset="0"/>
              </a:rPr>
              <a:t> </a:t>
            </a:r>
            <a:r>
              <a:rPr lang="en-US" sz="4000" b="1" dirty="0">
                <a:solidFill>
                  <a:schemeClr val="bg1">
                    <a:alpha val="92000"/>
                  </a:schemeClr>
                </a:solidFill>
                <a:latin typeface="Camber Semi Bold" pitchFamily="2" charset="0"/>
              </a:rPr>
              <a:t>(SÜRÜM 3.1) </a:t>
            </a:r>
            <a:endParaRPr lang="tr-TR" sz="4000" b="1" dirty="0">
              <a:solidFill>
                <a:schemeClr val="bg1">
                  <a:alpha val="92000"/>
                </a:schemeClr>
              </a:solidFill>
              <a:latin typeface="Camber Semi Bold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alpha val="92000"/>
                  </a:schemeClr>
                </a:solidFill>
                <a:latin typeface="Camber Semi Bold" pitchFamily="2" charset="0"/>
              </a:rPr>
              <a:t>NASIL OKUNMALIDIR?</a:t>
            </a:r>
            <a:endParaRPr lang="tr-TR" sz="4000" b="1" dirty="0">
              <a:solidFill>
                <a:schemeClr val="bg1">
                  <a:alpha val="92000"/>
                </a:schemeClr>
              </a:solidFill>
              <a:latin typeface="Camber Semi Bold" pitchFamily="2" charset="0"/>
            </a:endParaRPr>
          </a:p>
          <a:p>
            <a:pPr algn="ctr">
              <a:lnSpc>
                <a:spcPct val="150000"/>
              </a:lnSpc>
            </a:pPr>
            <a:endParaRPr lang="tr-TR" sz="3000" b="1" dirty="0">
              <a:solidFill>
                <a:schemeClr val="bg1">
                  <a:alpha val="92000"/>
                </a:schemeClr>
              </a:solidFill>
              <a:latin typeface="Camber Semi Bold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r-TR" sz="3000" b="1" dirty="0">
                <a:solidFill>
                  <a:schemeClr val="bg1">
                    <a:alpha val="92000"/>
                  </a:schemeClr>
                </a:solidFill>
                <a:latin typeface="Camber Semi Bold" pitchFamily="2" charset="0"/>
              </a:rPr>
              <a:t>15 Mart 2023, Çevrim İçi</a:t>
            </a:r>
            <a:endParaRPr lang="tr-TR" sz="4000" b="1" dirty="0">
              <a:solidFill>
                <a:schemeClr val="bg1">
                  <a:alpha val="92000"/>
                </a:schemeClr>
              </a:solidFill>
              <a:latin typeface="Camber Semi Bold" pitchFamily="2" charset="0"/>
            </a:endParaRPr>
          </a:p>
          <a:p>
            <a:pPr algn="ctr">
              <a:lnSpc>
                <a:spcPct val="150000"/>
              </a:lnSpc>
            </a:pPr>
            <a:endParaRPr lang="en-US" sz="4000" b="1" dirty="0">
              <a:solidFill>
                <a:schemeClr val="bg1">
                  <a:alpha val="92000"/>
                </a:schemeClr>
              </a:solidFill>
              <a:latin typeface="Camber Semi Bold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3549C3-B0C9-4077-A0D0-4B59EE402754}"/>
              </a:ext>
            </a:extLst>
          </p:cNvPr>
          <p:cNvGrpSpPr/>
          <p:nvPr/>
        </p:nvGrpSpPr>
        <p:grpSpPr>
          <a:xfrm>
            <a:off x="11353273" y="4182846"/>
            <a:ext cx="1263068" cy="1364144"/>
            <a:chOff x="3230446" y="10347158"/>
            <a:chExt cx="1849255" cy="1997242"/>
          </a:xfrm>
          <a:solidFill>
            <a:schemeClr val="accent2"/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F511BA48-FDF7-468F-8AA1-E0FCC624CDB5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15DA9B04-E3B5-46AC-BB75-403267212961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CF4D30-43DF-4F12-817B-1927400A8DD9}"/>
              </a:ext>
            </a:extLst>
          </p:cNvPr>
          <p:cNvSpPr txBox="1"/>
          <p:nvPr/>
        </p:nvSpPr>
        <p:spPr>
          <a:xfrm>
            <a:off x="16003890" y="9116621"/>
            <a:ext cx="3925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Camber Semi Bold" pitchFamily="2" charset="0"/>
              </a:rPr>
              <a:t>Dr. Öğr. Üyesi Gonca ULUDAĞ</a:t>
            </a:r>
          </a:p>
          <a:p>
            <a:pPr algn="ctr"/>
            <a:r>
              <a:rPr lang="tr-TR" sz="2200" b="1" dirty="0">
                <a:latin typeface="Camber Semi Bold" pitchFamily="2" charset="0"/>
              </a:rPr>
              <a:t>(YÖKAK Uzmanı)</a:t>
            </a:r>
            <a:endParaRPr lang="en-US" sz="2200" b="1" dirty="0">
              <a:latin typeface="Camber Semi Bold" pitchFamily="2" charset="0"/>
            </a:endParaRPr>
          </a:p>
        </p:txBody>
      </p:sp>
      <p:pic>
        <p:nvPicPr>
          <p:cNvPr id="11" name="Resim Yer Tutucusu 3">
            <a:extLst>
              <a:ext uri="{FF2B5EF4-FFF2-40B4-BE49-F238E27FC236}">
                <a16:creationId xmlns:a16="http://schemas.microsoft.com/office/drawing/2014/main" id="{03E1ADBA-4697-4F2D-88A2-41B7C563A8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4936" r="4936"/>
          <a:stretch>
            <a:fillRect/>
          </a:stretch>
        </p:blipFill>
        <p:spPr>
          <a:xfrm>
            <a:off x="3184968" y="3112714"/>
            <a:ext cx="6954838" cy="9834563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D21B264E-E45E-4995-8521-5C6D8744CE39}"/>
              </a:ext>
            </a:extLst>
          </p:cNvPr>
          <p:cNvGrpSpPr/>
          <p:nvPr/>
        </p:nvGrpSpPr>
        <p:grpSpPr>
          <a:xfrm rot="10618226">
            <a:off x="22451719" y="6890423"/>
            <a:ext cx="1263068" cy="1364144"/>
            <a:chOff x="3230446" y="10347158"/>
            <a:chExt cx="1849255" cy="1997242"/>
          </a:xfrm>
          <a:solidFill>
            <a:schemeClr val="accent2"/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13" name="Graphic 5">
              <a:extLst>
                <a:ext uri="{FF2B5EF4-FFF2-40B4-BE49-F238E27FC236}">
                  <a16:creationId xmlns:a16="http://schemas.microsoft.com/office/drawing/2014/main" id="{F0A5DB9B-E001-4E9A-A01F-3E367B0D63D5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5">
              <a:extLst>
                <a:ext uri="{FF2B5EF4-FFF2-40B4-BE49-F238E27FC236}">
                  <a16:creationId xmlns:a16="http://schemas.microsoft.com/office/drawing/2014/main" id="{422FEF44-0F61-47F6-B82A-FA81D33BE6E1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4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688E7A2-C656-4645-BD47-2EF0DAD994B5}"/>
              </a:ext>
            </a:extLst>
          </p:cNvPr>
          <p:cNvSpPr>
            <a:spLocks/>
          </p:cNvSpPr>
          <p:nvPr/>
        </p:nvSpPr>
        <p:spPr bwMode="auto">
          <a:xfrm rot="2757414">
            <a:off x="7437947" y="-25019241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904A4A6-086D-4870-85D6-280040144355}"/>
              </a:ext>
            </a:extLst>
          </p:cNvPr>
          <p:cNvSpPr>
            <a:spLocks/>
          </p:cNvSpPr>
          <p:nvPr/>
        </p:nvSpPr>
        <p:spPr bwMode="auto">
          <a:xfrm rot="2757414">
            <a:off x="8871559" y="-2353692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D3D3D6C-9C80-4D2E-AACF-7CC792CDDA25}"/>
              </a:ext>
            </a:extLst>
          </p:cNvPr>
          <p:cNvSpPr>
            <a:spLocks/>
          </p:cNvSpPr>
          <p:nvPr/>
        </p:nvSpPr>
        <p:spPr bwMode="auto">
          <a:xfrm rot="2757414">
            <a:off x="10305174" y="-2205460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A55C1CA-3B7A-47F9-8466-10AC52499650}"/>
              </a:ext>
            </a:extLst>
          </p:cNvPr>
          <p:cNvSpPr>
            <a:spLocks/>
          </p:cNvSpPr>
          <p:nvPr/>
        </p:nvSpPr>
        <p:spPr bwMode="auto">
          <a:xfrm rot="2757414">
            <a:off x="11734752" y="-20574000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AEC489A-4248-4DA6-B1D5-3D90EF5E08C3}"/>
              </a:ext>
            </a:extLst>
          </p:cNvPr>
          <p:cNvSpPr>
            <a:spLocks/>
          </p:cNvSpPr>
          <p:nvPr/>
        </p:nvSpPr>
        <p:spPr bwMode="auto">
          <a:xfrm rot="2757414">
            <a:off x="13169090" y="-19093395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4338872D-5B88-4EF7-BB11-7972E9F4AB5A}"/>
              </a:ext>
            </a:extLst>
          </p:cNvPr>
          <p:cNvSpPr>
            <a:spLocks/>
          </p:cNvSpPr>
          <p:nvPr/>
        </p:nvSpPr>
        <p:spPr bwMode="auto">
          <a:xfrm rot="2757414">
            <a:off x="14602705" y="-1761107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913C281-FCC0-48CD-995D-6723946377FC}"/>
              </a:ext>
            </a:extLst>
          </p:cNvPr>
          <p:cNvSpPr>
            <a:spLocks/>
          </p:cNvSpPr>
          <p:nvPr/>
        </p:nvSpPr>
        <p:spPr bwMode="auto">
          <a:xfrm rot="2757414">
            <a:off x="16036318" y="-16128760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prstClr val="black">
                <a:alpha val="46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55D0FD1F-60C6-437B-818C-8543DBCEFCC5}"/>
              </a:ext>
            </a:extLst>
          </p:cNvPr>
          <p:cNvSpPr>
            <a:spLocks/>
          </p:cNvSpPr>
          <p:nvPr/>
        </p:nvSpPr>
        <p:spPr bwMode="auto">
          <a:xfrm rot="2757414">
            <a:off x="17469931" y="-14646443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BCB2333-85D5-4531-9522-EA42451A374A}"/>
              </a:ext>
            </a:extLst>
          </p:cNvPr>
          <p:cNvSpPr>
            <a:spLocks/>
          </p:cNvSpPr>
          <p:nvPr/>
        </p:nvSpPr>
        <p:spPr bwMode="auto">
          <a:xfrm rot="2757414">
            <a:off x="18900234" y="-13167549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AD4E249-F500-4D10-ADBA-4F8DC3E5BFB2}"/>
              </a:ext>
            </a:extLst>
          </p:cNvPr>
          <p:cNvSpPr>
            <a:spLocks/>
          </p:cNvSpPr>
          <p:nvPr/>
        </p:nvSpPr>
        <p:spPr bwMode="auto">
          <a:xfrm rot="2757414">
            <a:off x="20333123" y="-11683519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F6419EE-D874-4707-B2EA-33CE4EB5A2B1}"/>
              </a:ext>
            </a:extLst>
          </p:cNvPr>
          <p:cNvSpPr>
            <a:spLocks/>
          </p:cNvSpPr>
          <p:nvPr/>
        </p:nvSpPr>
        <p:spPr bwMode="auto">
          <a:xfrm rot="2757414">
            <a:off x="21767462" y="-1020291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EB13B06-6FB9-4E9C-A4D6-8B0379950871}"/>
              </a:ext>
            </a:extLst>
          </p:cNvPr>
          <p:cNvSpPr>
            <a:spLocks/>
          </p:cNvSpPr>
          <p:nvPr/>
        </p:nvSpPr>
        <p:spPr bwMode="auto">
          <a:xfrm rot="2757414">
            <a:off x="23197763" y="-8724021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AA106F9-0CD5-4AE1-B53A-28F0E7EAEB35}"/>
              </a:ext>
            </a:extLst>
          </p:cNvPr>
          <p:cNvSpPr>
            <a:spLocks/>
          </p:cNvSpPr>
          <p:nvPr/>
        </p:nvSpPr>
        <p:spPr bwMode="auto">
          <a:xfrm rot="2757414">
            <a:off x="24628066" y="-7245127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193588" y="0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876DACEA-6CD0-4256-BE79-A626A78468CE}"/>
              </a:ext>
            </a:extLst>
          </p:cNvPr>
          <p:cNvSpPr>
            <a:spLocks noEditPoints="1"/>
          </p:cNvSpPr>
          <p:nvPr/>
        </p:nvSpPr>
        <p:spPr bwMode="auto">
          <a:xfrm>
            <a:off x="0" y="3175"/>
            <a:ext cx="12312650" cy="13716000"/>
          </a:xfrm>
          <a:custGeom>
            <a:avLst/>
            <a:gdLst>
              <a:gd name="T0" fmla="*/ 0 w 3840"/>
              <a:gd name="T1" fmla="*/ 0 h 4320"/>
              <a:gd name="T2" fmla="*/ 0 w 3840"/>
              <a:gd name="T3" fmla="*/ 4320 h 4320"/>
              <a:gd name="T4" fmla="*/ 3840 w 3840"/>
              <a:gd name="T5" fmla="*/ 4320 h 4320"/>
              <a:gd name="T6" fmla="*/ 3840 w 3840"/>
              <a:gd name="T7" fmla="*/ 0 h 4320"/>
              <a:gd name="T8" fmla="*/ 0 w 3840"/>
              <a:gd name="T9" fmla="*/ 0 h 4320"/>
              <a:gd name="T10" fmla="*/ 2636 w 3840"/>
              <a:gd name="T11" fmla="*/ 3353 h 4320"/>
              <a:gd name="T12" fmla="*/ 1892 w 3840"/>
              <a:gd name="T13" fmla="*/ 3574 h 4320"/>
              <a:gd name="T14" fmla="*/ 1391 w 3840"/>
              <a:gd name="T15" fmla="*/ 3471 h 4320"/>
              <a:gd name="T16" fmla="*/ 1041 w 3840"/>
              <a:gd name="T17" fmla="*/ 3186 h 4320"/>
              <a:gd name="T18" fmla="*/ 922 w 3840"/>
              <a:gd name="T19" fmla="*/ 2771 h 4320"/>
              <a:gd name="T20" fmla="*/ 1562 w 3840"/>
              <a:gd name="T21" fmla="*/ 2771 h 4320"/>
              <a:gd name="T22" fmla="*/ 1664 w 3840"/>
              <a:gd name="T23" fmla="*/ 2990 h 4320"/>
              <a:gd name="T24" fmla="*/ 1915 w 3840"/>
              <a:gd name="T25" fmla="*/ 3083 h 4320"/>
              <a:gd name="T26" fmla="*/ 2183 w 3840"/>
              <a:gd name="T27" fmla="*/ 2989 h 4320"/>
              <a:gd name="T28" fmla="*/ 2283 w 3840"/>
              <a:gd name="T29" fmla="*/ 2750 h 4320"/>
              <a:gd name="T30" fmla="*/ 2179 w 3840"/>
              <a:gd name="T31" fmla="*/ 2456 h 4320"/>
              <a:gd name="T32" fmla="*/ 1892 w 3840"/>
              <a:gd name="T33" fmla="*/ 2369 h 4320"/>
              <a:gd name="T34" fmla="*/ 1582 w 3840"/>
              <a:gd name="T35" fmla="*/ 2369 h 4320"/>
              <a:gd name="T36" fmla="*/ 1582 w 3840"/>
              <a:gd name="T37" fmla="*/ 1895 h 4320"/>
              <a:gd name="T38" fmla="*/ 1883 w 3840"/>
              <a:gd name="T39" fmla="*/ 1895 h 4320"/>
              <a:gd name="T40" fmla="*/ 2239 w 3840"/>
              <a:gd name="T41" fmla="*/ 1546 h 4320"/>
              <a:gd name="T42" fmla="*/ 2155 w 3840"/>
              <a:gd name="T43" fmla="*/ 1324 h 4320"/>
              <a:gd name="T44" fmla="*/ 1915 w 3840"/>
              <a:gd name="T45" fmla="*/ 1238 h 4320"/>
              <a:gd name="T46" fmla="*/ 1695 w 3840"/>
              <a:gd name="T47" fmla="*/ 1312 h 4320"/>
              <a:gd name="T48" fmla="*/ 1601 w 3840"/>
              <a:gd name="T49" fmla="*/ 1495 h 4320"/>
              <a:gd name="T50" fmla="*/ 965 w 3840"/>
              <a:gd name="T51" fmla="*/ 1495 h 4320"/>
              <a:gd name="T52" fmla="*/ 1086 w 3840"/>
              <a:gd name="T53" fmla="*/ 1108 h 4320"/>
              <a:gd name="T54" fmla="*/ 1421 w 3840"/>
              <a:gd name="T55" fmla="*/ 842 h 4320"/>
              <a:gd name="T56" fmla="*/ 1892 w 3840"/>
              <a:gd name="T57" fmla="*/ 747 h 4320"/>
              <a:gd name="T58" fmla="*/ 2613 w 3840"/>
              <a:gd name="T59" fmla="*/ 957 h 4320"/>
              <a:gd name="T60" fmla="*/ 2876 w 3840"/>
              <a:gd name="T61" fmla="*/ 1533 h 4320"/>
              <a:gd name="T62" fmla="*/ 2767 w 3840"/>
              <a:gd name="T63" fmla="*/ 1868 h 4320"/>
              <a:gd name="T64" fmla="*/ 2451 w 3840"/>
              <a:gd name="T65" fmla="*/ 2124 h 4320"/>
              <a:gd name="T66" fmla="*/ 2795 w 3840"/>
              <a:gd name="T67" fmla="*/ 2364 h 4320"/>
              <a:gd name="T68" fmla="*/ 2919 w 3840"/>
              <a:gd name="T69" fmla="*/ 2764 h 4320"/>
              <a:gd name="T70" fmla="*/ 2636 w 3840"/>
              <a:gd name="T71" fmla="*/ 3353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40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840" y="4320"/>
                  <a:pt x="3840" y="4320"/>
                  <a:pt x="3840" y="4320"/>
                </a:cubicBezTo>
                <a:cubicBezTo>
                  <a:pt x="3840" y="0"/>
                  <a:pt x="3840" y="0"/>
                  <a:pt x="3840" y="0"/>
                </a:cubicBezTo>
                <a:lnTo>
                  <a:pt x="0" y="0"/>
                </a:lnTo>
                <a:close/>
                <a:moveTo>
                  <a:pt x="2636" y="3353"/>
                </a:moveTo>
                <a:cubicBezTo>
                  <a:pt x="2447" y="3500"/>
                  <a:pt x="2199" y="3574"/>
                  <a:pt x="1892" y="3574"/>
                </a:cubicBezTo>
                <a:cubicBezTo>
                  <a:pt x="1712" y="3574"/>
                  <a:pt x="1545" y="3539"/>
                  <a:pt x="1391" y="3471"/>
                </a:cubicBezTo>
                <a:cubicBezTo>
                  <a:pt x="1237" y="3402"/>
                  <a:pt x="1120" y="3307"/>
                  <a:pt x="1041" y="3186"/>
                </a:cubicBezTo>
                <a:cubicBezTo>
                  <a:pt x="961" y="3064"/>
                  <a:pt x="922" y="2926"/>
                  <a:pt x="922" y="2771"/>
                </a:cubicBezTo>
                <a:cubicBezTo>
                  <a:pt x="1562" y="2771"/>
                  <a:pt x="1562" y="2771"/>
                  <a:pt x="1562" y="2771"/>
                </a:cubicBezTo>
                <a:cubicBezTo>
                  <a:pt x="1562" y="2855"/>
                  <a:pt x="1596" y="2929"/>
                  <a:pt x="1664" y="2990"/>
                </a:cubicBezTo>
                <a:cubicBezTo>
                  <a:pt x="1732" y="3052"/>
                  <a:pt x="1815" y="3083"/>
                  <a:pt x="1915" y="3083"/>
                </a:cubicBezTo>
                <a:cubicBezTo>
                  <a:pt x="2027" y="3083"/>
                  <a:pt x="2116" y="3052"/>
                  <a:pt x="2183" y="2989"/>
                </a:cubicBezTo>
                <a:cubicBezTo>
                  <a:pt x="2250" y="2927"/>
                  <a:pt x="2283" y="2847"/>
                  <a:pt x="2283" y="2750"/>
                </a:cubicBezTo>
                <a:cubicBezTo>
                  <a:pt x="2283" y="2612"/>
                  <a:pt x="2248" y="2514"/>
                  <a:pt x="2179" y="2456"/>
                </a:cubicBezTo>
                <a:cubicBezTo>
                  <a:pt x="2110" y="2398"/>
                  <a:pt x="2014" y="2369"/>
                  <a:pt x="1892" y="2369"/>
                </a:cubicBezTo>
                <a:cubicBezTo>
                  <a:pt x="1582" y="2369"/>
                  <a:pt x="1582" y="2369"/>
                  <a:pt x="1582" y="2369"/>
                </a:cubicBezTo>
                <a:cubicBezTo>
                  <a:pt x="1582" y="1895"/>
                  <a:pt x="1582" y="1895"/>
                  <a:pt x="1582" y="1895"/>
                </a:cubicBezTo>
                <a:cubicBezTo>
                  <a:pt x="1883" y="1895"/>
                  <a:pt x="1883" y="1895"/>
                  <a:pt x="1883" y="1895"/>
                </a:cubicBezTo>
                <a:cubicBezTo>
                  <a:pt x="2121" y="1895"/>
                  <a:pt x="2239" y="1779"/>
                  <a:pt x="2239" y="1546"/>
                </a:cubicBezTo>
                <a:cubicBezTo>
                  <a:pt x="2239" y="1455"/>
                  <a:pt x="2211" y="1381"/>
                  <a:pt x="2155" y="1324"/>
                </a:cubicBezTo>
                <a:cubicBezTo>
                  <a:pt x="2098" y="1267"/>
                  <a:pt x="2018" y="1238"/>
                  <a:pt x="1915" y="1238"/>
                </a:cubicBezTo>
                <a:cubicBezTo>
                  <a:pt x="1830" y="1238"/>
                  <a:pt x="1757" y="1263"/>
                  <a:pt x="1695" y="1312"/>
                </a:cubicBezTo>
                <a:cubicBezTo>
                  <a:pt x="1632" y="1361"/>
                  <a:pt x="1601" y="1422"/>
                  <a:pt x="1601" y="1495"/>
                </a:cubicBezTo>
                <a:cubicBezTo>
                  <a:pt x="965" y="1495"/>
                  <a:pt x="965" y="1495"/>
                  <a:pt x="965" y="1495"/>
                </a:cubicBezTo>
                <a:cubicBezTo>
                  <a:pt x="965" y="1350"/>
                  <a:pt x="1005" y="1221"/>
                  <a:pt x="1086" y="1108"/>
                </a:cubicBezTo>
                <a:cubicBezTo>
                  <a:pt x="1166" y="994"/>
                  <a:pt x="1278" y="906"/>
                  <a:pt x="1421" y="842"/>
                </a:cubicBezTo>
                <a:cubicBezTo>
                  <a:pt x="1564" y="779"/>
                  <a:pt x="1721" y="747"/>
                  <a:pt x="1892" y="747"/>
                </a:cubicBezTo>
                <a:cubicBezTo>
                  <a:pt x="2198" y="747"/>
                  <a:pt x="2438" y="817"/>
                  <a:pt x="2613" y="957"/>
                </a:cubicBezTo>
                <a:cubicBezTo>
                  <a:pt x="2788" y="1096"/>
                  <a:pt x="2876" y="1288"/>
                  <a:pt x="2876" y="1533"/>
                </a:cubicBezTo>
                <a:cubicBezTo>
                  <a:pt x="2876" y="1651"/>
                  <a:pt x="2840" y="1763"/>
                  <a:pt x="2767" y="1868"/>
                </a:cubicBezTo>
                <a:cubicBezTo>
                  <a:pt x="2695" y="1973"/>
                  <a:pt x="2589" y="2058"/>
                  <a:pt x="2451" y="2124"/>
                </a:cubicBezTo>
                <a:cubicBezTo>
                  <a:pt x="2597" y="2176"/>
                  <a:pt x="2711" y="2257"/>
                  <a:pt x="2795" y="2364"/>
                </a:cubicBezTo>
                <a:cubicBezTo>
                  <a:pt x="2878" y="2472"/>
                  <a:pt x="2919" y="2605"/>
                  <a:pt x="2919" y="2764"/>
                </a:cubicBezTo>
                <a:cubicBezTo>
                  <a:pt x="2919" y="3009"/>
                  <a:pt x="2825" y="3205"/>
                  <a:pt x="2636" y="33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6B14A1-3AAD-4BB0-A44B-00797539F62F}"/>
              </a:ext>
            </a:extLst>
          </p:cNvPr>
          <p:cNvSpPr txBox="1"/>
          <p:nvPr/>
        </p:nvSpPr>
        <p:spPr>
          <a:xfrm>
            <a:off x="13664667" y="10845594"/>
            <a:ext cx="9707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Kurumların değerlendirmesi sırasında en çok karşılaşılan olgunluk düzeyidir.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 ve 4 olgunluk düzeyleri arasında geçişte iyi değerlendirilmesi gerekmektedir.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A14198-E50A-4C85-88E7-B14367FE1783}"/>
              </a:ext>
            </a:extLst>
          </p:cNvPr>
          <p:cNvSpPr txBox="1"/>
          <p:nvPr/>
        </p:nvSpPr>
        <p:spPr>
          <a:xfrm>
            <a:off x="13562177" y="1528609"/>
            <a:ext cx="1017586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2 olgunluk seviyesi tamamlanmıştır.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Planlamalara uygun bir şekilde uygulamalar yapılmaktadır.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Uygulamalar kurumun geneline yayılmıştır.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r-TR" sz="3200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T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emel ve öncelikli alanlarında uygulamalar vardır.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Uygulama kanıtları bulunmaktadır.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Uygulamalardan sonuçlar elde edilmiştir.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Bu </a:t>
            </a:r>
            <a:r>
              <a:rPr kumimoji="0" lang="tr-TR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sonuçlar tamamıyla</a:t>
            </a:r>
            <a:r>
              <a:rPr kumimoji="0" lang="tr-TR" sz="32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 ya da </a:t>
            </a:r>
            <a:r>
              <a:rPr lang="tr-TR" sz="3200" u="sng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kısmen izlenmekte</a:t>
            </a:r>
            <a:r>
              <a:rPr lang="tr-TR" sz="3200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dir.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0DFA8BC-322A-40A6-BDB2-A4992AE00D10}"/>
              </a:ext>
            </a:extLst>
          </p:cNvPr>
          <p:cNvSpPr txBox="1">
            <a:spLocks/>
          </p:cNvSpPr>
          <p:nvPr/>
        </p:nvSpPr>
        <p:spPr>
          <a:xfrm>
            <a:off x="23210352" y="12281620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6AD13E-1208-46AB-91AF-D653E43F532E}"/>
              </a:ext>
            </a:extLst>
          </p:cNvPr>
          <p:cNvSpPr txBox="1"/>
          <p:nvPr/>
        </p:nvSpPr>
        <p:spPr>
          <a:xfrm rot="16200000">
            <a:off x="22879617" y="1641581"/>
            <a:ext cx="98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YÖKAK</a:t>
            </a: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85DBBFAB-A0CD-4A27-93B6-3896DD72FCD3}"/>
              </a:ext>
            </a:extLst>
          </p:cNvPr>
          <p:cNvSpPr/>
          <p:nvPr/>
        </p:nvSpPr>
        <p:spPr>
          <a:xfrm>
            <a:off x="8965625" y="2630666"/>
            <a:ext cx="3560749" cy="771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Olgunluk Düzeyi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541E-6 4.07407E-6 L -0.74469 1.282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591E-6 2.22222E-6 L -0.7447 1.2828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724E-6 -3.88889E-6 L -0.7447 1.2828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857E-6 0 L -0.7447 1.282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284E-7 3.88889E-6 L -0.7447 1.2828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3692E-6 -2.22222E-6 L -0.7447 1.28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825E-6 -4.07407E-6 L -0.7447 1.2828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958E-6 4.07407E-6 L -0.7447 1.2828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291E-7 -5.55556E-7 L -0.7447 1.2828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9793E-6 1.85185E-6 L -0.7447 1.2828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505E-6 -4.25926E-6 L -0.74469 1.2828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34E-6 -4.62963E-6 L -0.74469 1.2828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963E-6 7.40741E-7 L -0.74469 1.28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AB491FB6-D96A-4E01-8F67-1F0F38AEA3C0}"/>
              </a:ext>
            </a:extLst>
          </p:cNvPr>
          <p:cNvSpPr>
            <a:spLocks/>
          </p:cNvSpPr>
          <p:nvPr/>
        </p:nvSpPr>
        <p:spPr bwMode="auto">
          <a:xfrm>
            <a:off x="-2051845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7BA3199C-0882-4A19-A57A-231D288CF5DA}"/>
              </a:ext>
            </a:extLst>
          </p:cNvPr>
          <p:cNvSpPr>
            <a:spLocks/>
          </p:cNvSpPr>
          <p:nvPr/>
        </p:nvSpPr>
        <p:spPr bwMode="auto">
          <a:xfrm>
            <a:off x="10316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C8C855F6-195A-465B-9AFB-9136F9DDF878}"/>
              </a:ext>
            </a:extLst>
          </p:cNvPr>
          <p:cNvSpPr>
            <a:spLocks/>
          </p:cNvSpPr>
          <p:nvPr/>
        </p:nvSpPr>
        <p:spPr bwMode="auto">
          <a:xfrm>
            <a:off x="2072480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358A3E0E-D243-4982-B2BE-985980A5C348}"/>
              </a:ext>
            </a:extLst>
          </p:cNvPr>
          <p:cNvSpPr>
            <a:spLocks/>
          </p:cNvSpPr>
          <p:nvPr/>
        </p:nvSpPr>
        <p:spPr bwMode="auto">
          <a:xfrm>
            <a:off x="4129880" y="-23953788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388A81A1-B32E-4C00-9B55-95155C4AB4FA}"/>
              </a:ext>
            </a:extLst>
          </p:cNvPr>
          <p:cNvSpPr>
            <a:spLocks/>
          </p:cNvSpPr>
          <p:nvPr/>
        </p:nvSpPr>
        <p:spPr bwMode="auto">
          <a:xfrm>
            <a:off x="6192041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639156A1-6A4A-4407-BBDF-C63F5842B5EC}"/>
              </a:ext>
            </a:extLst>
          </p:cNvPr>
          <p:cNvSpPr>
            <a:spLocks/>
          </p:cNvSpPr>
          <p:nvPr/>
        </p:nvSpPr>
        <p:spPr bwMode="auto">
          <a:xfrm>
            <a:off x="8254205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193588" y="0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65F143-E07B-4BC8-8718-341AE4DE8223}"/>
              </a:ext>
            </a:extLst>
          </p:cNvPr>
          <p:cNvGrpSpPr/>
          <p:nvPr/>
        </p:nvGrpSpPr>
        <p:grpSpPr>
          <a:xfrm>
            <a:off x="0" y="3175"/>
            <a:ext cx="12312650" cy="13716000"/>
            <a:chOff x="6040438" y="3175"/>
            <a:chExt cx="12312650" cy="13716000"/>
          </a:xfrm>
          <a:solidFill>
            <a:schemeClr val="bg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0645C92-7344-4ABB-B0E8-7EA43BF1C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2788" y="5080000"/>
              <a:ext cx="1631950" cy="2762250"/>
            </a:xfrm>
            <a:custGeom>
              <a:avLst/>
              <a:gdLst>
                <a:gd name="T0" fmla="*/ 945 w 1028"/>
                <a:gd name="T1" fmla="*/ 132 h 1740"/>
                <a:gd name="T2" fmla="*/ 1028 w 1028"/>
                <a:gd name="T3" fmla="*/ 0 h 1740"/>
                <a:gd name="T4" fmla="*/ 1028 w 1028"/>
                <a:gd name="T5" fmla="*/ 1740 h 1740"/>
                <a:gd name="T6" fmla="*/ 0 w 1028"/>
                <a:gd name="T7" fmla="*/ 1740 h 1740"/>
                <a:gd name="T8" fmla="*/ 945 w 1028"/>
                <a:gd name="T9" fmla="*/ 132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8" h="1740">
                  <a:moveTo>
                    <a:pt x="945" y="132"/>
                  </a:moveTo>
                  <a:lnTo>
                    <a:pt x="1028" y="0"/>
                  </a:lnTo>
                  <a:lnTo>
                    <a:pt x="1028" y="1740"/>
                  </a:lnTo>
                  <a:lnTo>
                    <a:pt x="0" y="1740"/>
                  </a:lnTo>
                  <a:lnTo>
                    <a:pt x="945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erW04-Regular" panose="01000000000000000000" pitchFamily="2" charset="-94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9E9FDCC7-6F47-4541-93F4-2128F4F47E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0438" y="3175"/>
              <a:ext cx="12312650" cy="13716000"/>
            </a:xfrm>
            <a:custGeom>
              <a:avLst/>
              <a:gdLst>
                <a:gd name="T0" fmla="*/ 0 w 7756"/>
                <a:gd name="T1" fmla="*/ 0 h 8640"/>
                <a:gd name="T2" fmla="*/ 0 w 7756"/>
                <a:gd name="T3" fmla="*/ 8640 h 8640"/>
                <a:gd name="T4" fmla="*/ 7756 w 7756"/>
                <a:gd name="T5" fmla="*/ 8640 h 8640"/>
                <a:gd name="T6" fmla="*/ 7756 w 7756"/>
                <a:gd name="T7" fmla="*/ 0 h 8640"/>
                <a:gd name="T8" fmla="*/ 0 w 7756"/>
                <a:gd name="T9" fmla="*/ 0 h 8640"/>
                <a:gd name="T10" fmla="*/ 5973 w 7756"/>
                <a:gd name="T11" fmla="*/ 5948 h 8640"/>
                <a:gd name="T12" fmla="*/ 5393 w 7756"/>
                <a:gd name="T13" fmla="*/ 5948 h 8640"/>
                <a:gd name="T14" fmla="*/ 5393 w 7756"/>
                <a:gd name="T15" fmla="*/ 7148 h 8640"/>
                <a:gd name="T16" fmla="*/ 4072 w 7756"/>
                <a:gd name="T17" fmla="*/ 7148 h 8640"/>
                <a:gd name="T18" fmla="*/ 4072 w 7756"/>
                <a:gd name="T19" fmla="*/ 5948 h 8640"/>
                <a:gd name="T20" fmla="*/ 1864 w 7756"/>
                <a:gd name="T21" fmla="*/ 5948 h 8640"/>
                <a:gd name="T22" fmla="*/ 1786 w 7756"/>
                <a:gd name="T23" fmla="*/ 5148 h 8640"/>
                <a:gd name="T24" fmla="*/ 4072 w 7756"/>
                <a:gd name="T25" fmla="*/ 1506 h 8640"/>
                <a:gd name="T26" fmla="*/ 4072 w 7756"/>
                <a:gd name="T27" fmla="*/ 1494 h 8640"/>
                <a:gd name="T28" fmla="*/ 5393 w 7756"/>
                <a:gd name="T29" fmla="*/ 1494 h 8640"/>
                <a:gd name="T30" fmla="*/ 5393 w 7756"/>
                <a:gd name="T31" fmla="*/ 4938 h 8640"/>
                <a:gd name="T32" fmla="*/ 5973 w 7756"/>
                <a:gd name="T33" fmla="*/ 4938 h 8640"/>
                <a:gd name="T34" fmla="*/ 5973 w 7756"/>
                <a:gd name="T35" fmla="*/ 5948 h 8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56" h="8640">
                  <a:moveTo>
                    <a:pt x="0" y="0"/>
                  </a:moveTo>
                  <a:lnTo>
                    <a:pt x="0" y="8640"/>
                  </a:lnTo>
                  <a:lnTo>
                    <a:pt x="7756" y="8640"/>
                  </a:lnTo>
                  <a:lnTo>
                    <a:pt x="7756" y="0"/>
                  </a:lnTo>
                  <a:lnTo>
                    <a:pt x="0" y="0"/>
                  </a:lnTo>
                  <a:close/>
                  <a:moveTo>
                    <a:pt x="5973" y="5948"/>
                  </a:moveTo>
                  <a:lnTo>
                    <a:pt x="5393" y="5948"/>
                  </a:lnTo>
                  <a:lnTo>
                    <a:pt x="5393" y="7148"/>
                  </a:lnTo>
                  <a:lnTo>
                    <a:pt x="4072" y="7148"/>
                  </a:lnTo>
                  <a:lnTo>
                    <a:pt x="4072" y="5948"/>
                  </a:lnTo>
                  <a:lnTo>
                    <a:pt x="1864" y="5948"/>
                  </a:lnTo>
                  <a:lnTo>
                    <a:pt x="1786" y="5148"/>
                  </a:lnTo>
                  <a:lnTo>
                    <a:pt x="4072" y="1506"/>
                  </a:lnTo>
                  <a:lnTo>
                    <a:pt x="4072" y="1494"/>
                  </a:lnTo>
                  <a:lnTo>
                    <a:pt x="5393" y="1494"/>
                  </a:lnTo>
                  <a:lnTo>
                    <a:pt x="5393" y="4938"/>
                  </a:lnTo>
                  <a:lnTo>
                    <a:pt x="5973" y="4938"/>
                  </a:lnTo>
                  <a:lnTo>
                    <a:pt x="5973" y="59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erW04-Regular" panose="01000000000000000000" pitchFamily="2" charset="-94"/>
                <a:ea typeface="+mn-ea"/>
                <a:cs typeface="+mn-cs"/>
              </a:endParaRPr>
            </a:p>
          </p:txBody>
        </p:sp>
      </p:grp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0C112825-9491-4A9F-8137-05156F4BBF32}"/>
              </a:ext>
            </a:extLst>
          </p:cNvPr>
          <p:cNvSpPr txBox="1">
            <a:spLocks/>
          </p:cNvSpPr>
          <p:nvPr/>
        </p:nvSpPr>
        <p:spPr>
          <a:xfrm>
            <a:off x="23210352" y="12281620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F9B4AD-471E-4A18-AA68-EFFEDF35345C}"/>
              </a:ext>
            </a:extLst>
          </p:cNvPr>
          <p:cNvSpPr txBox="1"/>
          <p:nvPr/>
        </p:nvSpPr>
        <p:spPr>
          <a:xfrm rot="16200000">
            <a:off x="22879617" y="1641581"/>
            <a:ext cx="98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YÖKAK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33FB845D-174D-4ABF-AC2C-B7906DA52672}"/>
              </a:ext>
            </a:extLst>
          </p:cNvPr>
          <p:cNvSpPr/>
          <p:nvPr/>
        </p:nvSpPr>
        <p:spPr>
          <a:xfrm>
            <a:off x="8965625" y="2630666"/>
            <a:ext cx="3560749" cy="771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Olgunluk Düzeyi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51587C64-73A7-4A99-84FA-A53B50D1F047}"/>
              </a:ext>
            </a:extLst>
          </p:cNvPr>
          <p:cNvSpPr txBox="1"/>
          <p:nvPr/>
        </p:nvSpPr>
        <p:spPr>
          <a:xfrm>
            <a:off x="13085186" y="1764298"/>
            <a:ext cx="9724411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3 olgunluk seviyesi tamamlanmıştır.</a:t>
            </a:r>
          </a:p>
          <a:p>
            <a:pPr marL="685800" lvl="0" indent="-685800" algn="just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tr-TR" sz="3200" u="sng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Kurumun genelini kapsayan </a:t>
            </a:r>
            <a:r>
              <a:rPr lang="tr-TR" sz="3200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izleme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ve değerlendirme bulunmaktadır.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İzleme ve değerlendirme sonuçları paylaşılmaktadır.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Karar alıcılar tarafından izleme ve değerlendirme sonuçlarına göre iyileştirme çalışmaları yapılmaktadır.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İyileştirme süreçlerine paydaş katılımı sağlanmaktadır.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tr-TR" sz="3200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İyileştirme kanıtları bulunmaktadır.</a:t>
            </a:r>
          </a:p>
          <a:p>
            <a:pPr marL="685800" marR="0" lvl="0" indent="-6858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D19CA44B-E624-4962-8926-FC2B423794F0}"/>
              </a:ext>
            </a:extLst>
          </p:cNvPr>
          <p:cNvSpPr txBox="1"/>
          <p:nvPr/>
        </p:nvSpPr>
        <p:spPr>
          <a:xfrm>
            <a:off x="13285565" y="11772022"/>
            <a:ext cx="972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Kurumların öz değerlendirmesi sırasında en çok karşılaşılan olgunluk düzeyidir.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Temel hedef,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yükseköğretim kurumlarında bu olgunluk düzeyine ulaşmaktır.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769E-6 2.03704E-6 L 3.32769E-6 1.842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8792E-7 2.03704E-6 L -8.78792E-7 1.842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334E-6 2.03704E-6 L 4.72334E-6 1.8427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745E-6 2.03704E-6 L -4.38745E-6 1.8427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824E-6 2.03704E-6 L -3.49824E-6 1.842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0389E-6 2.03704E-6 L 2.10389E-6 1.8427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AB491FB6-D96A-4E01-8F67-1F0F38AEA3C0}"/>
              </a:ext>
            </a:extLst>
          </p:cNvPr>
          <p:cNvSpPr>
            <a:spLocks/>
          </p:cNvSpPr>
          <p:nvPr/>
        </p:nvSpPr>
        <p:spPr bwMode="auto">
          <a:xfrm>
            <a:off x="-474663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7BA3199C-0882-4A19-A57A-231D288CF5DA}"/>
              </a:ext>
            </a:extLst>
          </p:cNvPr>
          <p:cNvSpPr>
            <a:spLocks/>
          </p:cNvSpPr>
          <p:nvPr/>
        </p:nvSpPr>
        <p:spPr bwMode="auto">
          <a:xfrm>
            <a:off x="1587498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C8C855F6-195A-465B-9AFB-9136F9DDF878}"/>
              </a:ext>
            </a:extLst>
          </p:cNvPr>
          <p:cNvSpPr>
            <a:spLocks/>
          </p:cNvSpPr>
          <p:nvPr/>
        </p:nvSpPr>
        <p:spPr bwMode="auto">
          <a:xfrm>
            <a:off x="3649662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358A3E0E-D243-4982-B2BE-985980A5C348}"/>
              </a:ext>
            </a:extLst>
          </p:cNvPr>
          <p:cNvSpPr>
            <a:spLocks/>
          </p:cNvSpPr>
          <p:nvPr/>
        </p:nvSpPr>
        <p:spPr bwMode="auto">
          <a:xfrm>
            <a:off x="5707062" y="-23953788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388A81A1-B32E-4C00-9B55-95155C4AB4FA}"/>
              </a:ext>
            </a:extLst>
          </p:cNvPr>
          <p:cNvSpPr>
            <a:spLocks/>
          </p:cNvSpPr>
          <p:nvPr/>
        </p:nvSpPr>
        <p:spPr bwMode="auto">
          <a:xfrm>
            <a:off x="7769223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639156A1-6A4A-4407-BBDF-C63F5842B5EC}"/>
              </a:ext>
            </a:extLst>
          </p:cNvPr>
          <p:cNvSpPr>
            <a:spLocks/>
          </p:cNvSpPr>
          <p:nvPr/>
        </p:nvSpPr>
        <p:spPr bwMode="auto">
          <a:xfrm>
            <a:off x="9831387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193587" y="-3175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C6B1791-E1E1-4BBE-B852-343C1086A416}"/>
              </a:ext>
            </a:extLst>
          </p:cNvPr>
          <p:cNvSpPr>
            <a:spLocks noEditPoints="1"/>
          </p:cNvSpPr>
          <p:nvPr/>
        </p:nvSpPr>
        <p:spPr bwMode="auto">
          <a:xfrm>
            <a:off x="0" y="3175"/>
            <a:ext cx="12312650" cy="13716000"/>
          </a:xfrm>
          <a:custGeom>
            <a:avLst/>
            <a:gdLst>
              <a:gd name="T0" fmla="*/ 0 w 3840"/>
              <a:gd name="T1" fmla="*/ 0 h 4320"/>
              <a:gd name="T2" fmla="*/ 0 w 3840"/>
              <a:gd name="T3" fmla="*/ 4320 h 4320"/>
              <a:gd name="T4" fmla="*/ 3840 w 3840"/>
              <a:gd name="T5" fmla="*/ 4320 h 4320"/>
              <a:gd name="T6" fmla="*/ 3840 w 3840"/>
              <a:gd name="T7" fmla="*/ 0 h 4320"/>
              <a:gd name="T8" fmla="*/ 0 w 3840"/>
              <a:gd name="T9" fmla="*/ 0 h 4320"/>
              <a:gd name="T10" fmla="*/ 2774 w 3840"/>
              <a:gd name="T11" fmla="*/ 3123 h 4320"/>
              <a:gd name="T12" fmla="*/ 2438 w 3840"/>
              <a:gd name="T13" fmla="*/ 3457 h 4320"/>
              <a:gd name="T14" fmla="*/ 1927 w 3840"/>
              <a:gd name="T15" fmla="*/ 3574 h 4320"/>
              <a:gd name="T16" fmla="*/ 1435 w 3840"/>
              <a:gd name="T17" fmla="*/ 3465 h 4320"/>
              <a:gd name="T18" fmla="*/ 1075 w 3840"/>
              <a:gd name="T19" fmla="*/ 3169 h 4320"/>
              <a:gd name="T20" fmla="*/ 947 w 3840"/>
              <a:gd name="T21" fmla="*/ 2743 h 4320"/>
              <a:gd name="T22" fmla="*/ 1594 w 3840"/>
              <a:gd name="T23" fmla="*/ 2743 h 4320"/>
              <a:gd name="T24" fmla="*/ 1692 w 3840"/>
              <a:gd name="T25" fmla="*/ 2986 h 4320"/>
              <a:gd name="T26" fmla="*/ 1923 w 3840"/>
              <a:gd name="T27" fmla="*/ 3076 h 4320"/>
              <a:gd name="T28" fmla="*/ 2249 w 3840"/>
              <a:gd name="T29" fmla="*/ 2594 h 4320"/>
              <a:gd name="T30" fmla="*/ 1851 w 3840"/>
              <a:gd name="T31" fmla="*/ 2149 h 4320"/>
              <a:gd name="T32" fmla="*/ 1513 w 3840"/>
              <a:gd name="T33" fmla="*/ 2294 h 4320"/>
              <a:gd name="T34" fmla="*/ 1000 w 3840"/>
              <a:gd name="T35" fmla="*/ 2173 h 4320"/>
              <a:gd name="T36" fmla="*/ 1171 w 3840"/>
              <a:gd name="T37" fmla="*/ 747 h 4320"/>
              <a:gd name="T38" fmla="*/ 2800 w 3840"/>
              <a:gd name="T39" fmla="*/ 747 h 4320"/>
              <a:gd name="T40" fmla="*/ 2800 w 3840"/>
              <a:gd name="T41" fmla="*/ 1249 h 4320"/>
              <a:gd name="T42" fmla="*/ 1695 w 3840"/>
              <a:gd name="T43" fmla="*/ 1249 h 4320"/>
              <a:gd name="T44" fmla="*/ 1632 w 3840"/>
              <a:gd name="T45" fmla="*/ 1803 h 4320"/>
              <a:gd name="T46" fmla="*/ 1813 w 3840"/>
              <a:gd name="T47" fmla="*/ 1732 h 4320"/>
              <a:gd name="T48" fmla="*/ 2032 w 3840"/>
              <a:gd name="T49" fmla="*/ 1701 h 4320"/>
              <a:gd name="T50" fmla="*/ 2671 w 3840"/>
              <a:gd name="T51" fmla="*/ 1947 h 4320"/>
              <a:gd name="T52" fmla="*/ 2894 w 3840"/>
              <a:gd name="T53" fmla="*/ 2637 h 4320"/>
              <a:gd name="T54" fmla="*/ 2774 w 3840"/>
              <a:gd name="T55" fmla="*/ 3123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840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840" y="4320"/>
                  <a:pt x="3840" y="4320"/>
                  <a:pt x="3840" y="4320"/>
                </a:cubicBezTo>
                <a:cubicBezTo>
                  <a:pt x="3840" y="0"/>
                  <a:pt x="3840" y="0"/>
                  <a:pt x="3840" y="0"/>
                </a:cubicBezTo>
                <a:lnTo>
                  <a:pt x="0" y="0"/>
                </a:lnTo>
                <a:close/>
                <a:moveTo>
                  <a:pt x="2774" y="3123"/>
                </a:moveTo>
                <a:cubicBezTo>
                  <a:pt x="2695" y="3268"/>
                  <a:pt x="2583" y="3379"/>
                  <a:pt x="2438" y="3457"/>
                </a:cubicBezTo>
                <a:cubicBezTo>
                  <a:pt x="2294" y="3535"/>
                  <a:pt x="2124" y="3574"/>
                  <a:pt x="1927" y="3574"/>
                </a:cubicBezTo>
                <a:cubicBezTo>
                  <a:pt x="1752" y="3574"/>
                  <a:pt x="1588" y="3538"/>
                  <a:pt x="1435" y="3465"/>
                </a:cubicBezTo>
                <a:cubicBezTo>
                  <a:pt x="1282" y="3393"/>
                  <a:pt x="1162" y="3295"/>
                  <a:pt x="1075" y="3169"/>
                </a:cubicBezTo>
                <a:cubicBezTo>
                  <a:pt x="988" y="3043"/>
                  <a:pt x="945" y="2901"/>
                  <a:pt x="947" y="2743"/>
                </a:cubicBezTo>
                <a:cubicBezTo>
                  <a:pt x="1594" y="2743"/>
                  <a:pt x="1594" y="2743"/>
                  <a:pt x="1594" y="2743"/>
                </a:cubicBezTo>
                <a:cubicBezTo>
                  <a:pt x="1600" y="2845"/>
                  <a:pt x="1633" y="2926"/>
                  <a:pt x="1692" y="2986"/>
                </a:cubicBezTo>
                <a:cubicBezTo>
                  <a:pt x="1750" y="3046"/>
                  <a:pt x="1828" y="3076"/>
                  <a:pt x="1923" y="3076"/>
                </a:cubicBezTo>
                <a:cubicBezTo>
                  <a:pt x="2140" y="3076"/>
                  <a:pt x="2249" y="2915"/>
                  <a:pt x="2249" y="2594"/>
                </a:cubicBezTo>
                <a:cubicBezTo>
                  <a:pt x="2249" y="2297"/>
                  <a:pt x="2116" y="2149"/>
                  <a:pt x="1851" y="2149"/>
                </a:cubicBezTo>
                <a:cubicBezTo>
                  <a:pt x="1700" y="2149"/>
                  <a:pt x="1587" y="2197"/>
                  <a:pt x="1513" y="2294"/>
                </a:cubicBezTo>
                <a:cubicBezTo>
                  <a:pt x="1000" y="2173"/>
                  <a:pt x="1000" y="2173"/>
                  <a:pt x="1000" y="2173"/>
                </a:cubicBezTo>
                <a:cubicBezTo>
                  <a:pt x="1171" y="747"/>
                  <a:pt x="1171" y="747"/>
                  <a:pt x="1171" y="747"/>
                </a:cubicBezTo>
                <a:cubicBezTo>
                  <a:pt x="2800" y="747"/>
                  <a:pt x="2800" y="747"/>
                  <a:pt x="2800" y="747"/>
                </a:cubicBezTo>
                <a:cubicBezTo>
                  <a:pt x="2800" y="1249"/>
                  <a:pt x="2800" y="1249"/>
                  <a:pt x="2800" y="1249"/>
                </a:cubicBezTo>
                <a:cubicBezTo>
                  <a:pt x="1695" y="1249"/>
                  <a:pt x="1695" y="1249"/>
                  <a:pt x="1695" y="1249"/>
                </a:cubicBezTo>
                <a:cubicBezTo>
                  <a:pt x="1632" y="1803"/>
                  <a:pt x="1632" y="1803"/>
                  <a:pt x="1632" y="1803"/>
                </a:cubicBezTo>
                <a:cubicBezTo>
                  <a:pt x="1678" y="1776"/>
                  <a:pt x="1738" y="1752"/>
                  <a:pt x="1813" y="1732"/>
                </a:cubicBezTo>
                <a:cubicBezTo>
                  <a:pt x="1888" y="1711"/>
                  <a:pt x="1961" y="1701"/>
                  <a:pt x="2032" y="1701"/>
                </a:cubicBezTo>
                <a:cubicBezTo>
                  <a:pt x="2309" y="1701"/>
                  <a:pt x="2522" y="1783"/>
                  <a:pt x="2671" y="1947"/>
                </a:cubicBezTo>
                <a:cubicBezTo>
                  <a:pt x="2820" y="2111"/>
                  <a:pt x="2894" y="2341"/>
                  <a:pt x="2894" y="2637"/>
                </a:cubicBezTo>
                <a:cubicBezTo>
                  <a:pt x="2894" y="2816"/>
                  <a:pt x="2854" y="2978"/>
                  <a:pt x="2774" y="3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7287989-8401-41D3-A3CD-B2EE864CF49C}"/>
              </a:ext>
            </a:extLst>
          </p:cNvPr>
          <p:cNvSpPr txBox="1">
            <a:spLocks/>
          </p:cNvSpPr>
          <p:nvPr/>
        </p:nvSpPr>
        <p:spPr>
          <a:xfrm>
            <a:off x="23210352" y="12281620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383A16-D4E3-4A83-9FD2-F0B55E3E11FD}"/>
              </a:ext>
            </a:extLst>
          </p:cNvPr>
          <p:cNvSpPr txBox="1"/>
          <p:nvPr/>
        </p:nvSpPr>
        <p:spPr>
          <a:xfrm rot="16200000">
            <a:off x="22879617" y="1641581"/>
            <a:ext cx="98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YÖKAK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7EE057A1-C0CE-418B-B3FA-0595A6F8E6DF}"/>
              </a:ext>
            </a:extLst>
          </p:cNvPr>
          <p:cNvSpPr txBox="1"/>
          <p:nvPr/>
        </p:nvSpPr>
        <p:spPr>
          <a:xfrm>
            <a:off x="13161374" y="1094293"/>
            <a:ext cx="9831629" cy="1141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4 olgunluk seviyesi tamamlanmıştır.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PUKÖ çevrimi birden fazla kez kapatılmıştır. </a:t>
            </a:r>
            <a:r>
              <a:rPr lang="tr-TR" sz="3200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Si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stematiktir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. </a:t>
            </a:r>
          </a:p>
          <a:p>
            <a:pPr marL="685800" indent="-685800" algn="just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tr-TR" sz="3200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Süreçler kuruma özgü ve özgündür. Sürdürülebilirliği kanıtlanmıştır.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r-TR" sz="3200" dirty="0">
                <a:solidFill>
                  <a:prstClr val="black"/>
                </a:solidFill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K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urum kültürü</a:t>
            </a:r>
            <a:r>
              <a:rPr kumimoji="0" lang="tr-T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 tarafından özümsenmiştir.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Yükseköğretim sisteminde diğer kurumlara örnek teşkil</a:t>
            </a:r>
            <a:r>
              <a:rPr kumimoji="0" lang="tr-T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 edebilecek etkili ve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 istisnai bir durumdur.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Kanıtlar yukarıdaki hususları desteklemelidir.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249A3157-4F93-4416-9478-CCD2607D0D4A}"/>
              </a:ext>
            </a:extLst>
          </p:cNvPr>
          <p:cNvSpPr txBox="1"/>
          <p:nvPr/>
        </p:nvSpPr>
        <p:spPr>
          <a:xfrm>
            <a:off x="13161374" y="10925389"/>
            <a:ext cx="11035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Kurumların öz değerlendirmesi sırasında sıklıkla karşılaşılan olgunluk düzeyidir.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Kurumlar öz değerlendirmelerinde oldukça bonkör davranabilmektedir.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Ancak kurumların kendilerini objektif değerlendirmeleri önemli bir husustur.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59031B8C-75F0-47B2-A9FF-F3CAFCEE8B32}"/>
              </a:ext>
            </a:extLst>
          </p:cNvPr>
          <p:cNvSpPr/>
          <p:nvPr/>
        </p:nvSpPr>
        <p:spPr>
          <a:xfrm>
            <a:off x="9301139" y="2509896"/>
            <a:ext cx="3560749" cy="771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Olgunluk Düzeyi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0686E-6 2.03704E-6 L 3.30686E-6 1.842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0469E-6 2.03704E-6 L 4.00469E-6 1.842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251E-6 2.03704E-6 L 4.70251E-6 1.8427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029E-7 2.03704E-6 L 4.96029E-7 1.8427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524E-6 2.03704E-6 L 1.38524E-6 1.842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06E-6 2.03704E-6 L 2.08306E-6 1.8427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C9634D-76A5-4C62-A04E-3B202E4186C1}"/>
              </a:ext>
            </a:extLst>
          </p:cNvPr>
          <p:cNvSpPr/>
          <p:nvPr/>
        </p:nvSpPr>
        <p:spPr>
          <a:xfrm rot="16200000">
            <a:off x="2462592" y="4308200"/>
            <a:ext cx="9834112" cy="664725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outerShdw blurRad="190500" dist="2667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803F0-F92B-41FC-AF52-38E511D4697B}"/>
              </a:ext>
            </a:extLst>
          </p:cNvPr>
          <p:cNvSpPr txBox="1"/>
          <p:nvPr/>
        </p:nvSpPr>
        <p:spPr>
          <a:xfrm>
            <a:off x="9349261" y="4660376"/>
            <a:ext cx="11235672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92000"/>
                  </a:prstClr>
                </a:solidFill>
                <a:effectLst/>
                <a:uLnTx/>
                <a:uFillTx/>
                <a:latin typeface="Camber Semi Bold" pitchFamily="2" charset="0"/>
                <a:ea typeface="+mn-ea"/>
                <a:cs typeface="+mn-cs"/>
              </a:rPr>
              <a:t>Teşekkür ederiz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92000"/>
                </a:prstClr>
              </a:solidFill>
              <a:effectLst/>
              <a:uLnTx/>
              <a:uFillTx/>
              <a:latin typeface="Camber Semi Bold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3549C3-B0C9-4077-A0D0-4B59EE402754}"/>
              </a:ext>
            </a:extLst>
          </p:cNvPr>
          <p:cNvGrpSpPr/>
          <p:nvPr/>
        </p:nvGrpSpPr>
        <p:grpSpPr>
          <a:xfrm>
            <a:off x="11353273" y="4182846"/>
            <a:ext cx="1263068" cy="1364144"/>
            <a:chOff x="3230446" y="10347158"/>
            <a:chExt cx="1849255" cy="1997242"/>
          </a:xfrm>
          <a:solidFill>
            <a:schemeClr val="accent2"/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F511BA48-FDF7-468F-8AA1-E0FCC624CDB5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15DA9B04-E3B5-46AC-BB75-403267212961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Resim Yer Tutucusu 3">
            <a:extLst>
              <a:ext uri="{FF2B5EF4-FFF2-40B4-BE49-F238E27FC236}">
                <a16:creationId xmlns:a16="http://schemas.microsoft.com/office/drawing/2014/main" id="{03E1ADBA-4697-4F2D-88A2-41B7C563A8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4936" r="4936"/>
          <a:stretch>
            <a:fillRect/>
          </a:stretch>
        </p:blipFill>
        <p:spPr>
          <a:xfrm>
            <a:off x="3184968" y="3112714"/>
            <a:ext cx="6954838" cy="983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3A9F48-9A70-4423-919D-2A423A87ACFF}"/>
              </a:ext>
            </a:extLst>
          </p:cNvPr>
          <p:cNvSpPr txBox="1"/>
          <p:nvPr/>
        </p:nvSpPr>
        <p:spPr>
          <a:xfrm>
            <a:off x="11849557" y="1278106"/>
            <a:ext cx="1275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mber Semi Bold" pitchFamily="2" charset="0"/>
                <a:ea typeface="+mn-ea"/>
                <a:cs typeface="+mn-cs"/>
              </a:rPr>
              <a:t>KURUM İÇ DEĞERLENDİRME RAPORU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10000"/>
                  <a:lumOff val="90000"/>
                </a:schemeClr>
              </a:solidFill>
              <a:effectLst/>
              <a:uLnTx/>
              <a:uFillTx/>
              <a:latin typeface="Camber Semi Bold" pitchFamily="2" charset="0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09541E0-4F5C-4ED5-937F-D086FED35182}"/>
              </a:ext>
            </a:extLst>
          </p:cNvPr>
          <p:cNvSpPr/>
          <p:nvPr/>
        </p:nvSpPr>
        <p:spPr>
          <a:xfrm>
            <a:off x="9994624" y="6858000"/>
            <a:ext cx="4086869" cy="1319514"/>
          </a:xfrm>
          <a:prstGeom prst="roundRect">
            <a:avLst>
              <a:gd name="adj" fmla="val 6861"/>
            </a:avLst>
          </a:prstGeom>
          <a:solidFill>
            <a:schemeClr val="bg1"/>
          </a:solidFill>
          <a:ln>
            <a:noFill/>
          </a:ln>
          <a:effectLst>
            <a:outerShdw blurRad="635000" dist="342900" dir="2700000" algn="tl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E9A6DE7-058A-4122-A75C-C8085A89D4FB}"/>
              </a:ext>
            </a:extLst>
          </p:cNvPr>
          <p:cNvGrpSpPr/>
          <p:nvPr/>
        </p:nvGrpSpPr>
        <p:grpSpPr>
          <a:xfrm>
            <a:off x="9952015" y="4902054"/>
            <a:ext cx="4086883" cy="1319514"/>
            <a:chOff x="3067291" y="3565002"/>
            <a:chExt cx="3113590" cy="131951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904229F-2BBD-4697-A5FF-0D516F878339}"/>
                </a:ext>
              </a:extLst>
            </p:cNvPr>
            <p:cNvSpPr/>
            <p:nvPr/>
          </p:nvSpPr>
          <p:spPr>
            <a:xfrm>
              <a:off x="3067291" y="3565002"/>
              <a:ext cx="3113590" cy="1319514"/>
            </a:xfrm>
            <a:prstGeom prst="roundRect">
              <a:avLst>
                <a:gd name="adj" fmla="val 6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dist="342900" dir="2700000" algn="tl" rotWithShape="0">
                <a:schemeClr val="accent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3AFB9C8-B9AD-4B1B-9494-9CE84CCEF437}"/>
                </a:ext>
              </a:extLst>
            </p:cNvPr>
            <p:cNvSpPr txBox="1"/>
            <p:nvPr/>
          </p:nvSpPr>
          <p:spPr>
            <a:xfrm>
              <a:off x="3966329" y="3993927"/>
              <a:ext cx="152260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609F"/>
                  </a:solidFill>
                  <a:effectLst/>
                  <a:uLnTx/>
                  <a:uFillTx/>
                  <a:latin typeface="Camber Semi Bold" pitchFamily="2" charset="0"/>
                  <a:ea typeface="+mn-ea"/>
                  <a:cs typeface="+mn-cs"/>
                </a:rPr>
                <a:t>46 ALT ÖLÇÜT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609F"/>
                </a:solidFill>
                <a:effectLst/>
                <a:uLnTx/>
                <a:uFillTx/>
                <a:latin typeface="Camber Semi Bold" pitchFamily="2" charset="0"/>
                <a:ea typeface="+mn-ea"/>
                <a:cs typeface="+mn-cs"/>
              </a:endParaRPr>
            </a:p>
          </p:txBody>
        </p:sp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E325D6A-DFF3-45B4-9214-2C9E186BF95A}"/>
              </a:ext>
            </a:extLst>
          </p:cNvPr>
          <p:cNvSpPr/>
          <p:nvPr/>
        </p:nvSpPr>
        <p:spPr>
          <a:xfrm>
            <a:off x="9994624" y="3109165"/>
            <a:ext cx="4086869" cy="1319514"/>
          </a:xfrm>
          <a:prstGeom prst="roundRect">
            <a:avLst>
              <a:gd name="adj" fmla="val 6861"/>
            </a:avLst>
          </a:prstGeom>
          <a:solidFill>
            <a:schemeClr val="bg1"/>
          </a:solidFill>
          <a:ln>
            <a:noFill/>
          </a:ln>
          <a:effectLst>
            <a:outerShdw blurRad="635000" dist="342900" dir="2700000" algn="tl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2213A7-C0E8-4A3D-9F46-3133386FEDD4}"/>
              </a:ext>
            </a:extLst>
          </p:cNvPr>
          <p:cNvCxnSpPr>
            <a:cxnSpLocks/>
          </p:cNvCxnSpPr>
          <p:nvPr/>
        </p:nvCxnSpPr>
        <p:spPr>
          <a:xfrm>
            <a:off x="9342884" y="2863717"/>
            <a:ext cx="0" cy="8885872"/>
          </a:xfrm>
          <a:prstGeom prst="line">
            <a:avLst/>
          </a:prstGeom>
          <a:ln w="25400">
            <a:gradFill flip="none" rotWithShape="1">
              <a:gsLst>
                <a:gs pos="40000">
                  <a:schemeClr val="tx1">
                    <a:lumMod val="90000"/>
                    <a:lumOff val="10000"/>
                    <a:alpha val="20000"/>
                  </a:schemeClr>
                </a:gs>
                <a:gs pos="100000">
                  <a:schemeClr val="tx1">
                    <a:lumMod val="90000"/>
                    <a:lumOff val="10000"/>
                    <a:alpha val="0"/>
                  </a:schemeClr>
                </a:gs>
              </a:gsLst>
              <a:lin ang="5400000" scaled="1"/>
              <a:tileRect/>
            </a:gra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E086AF-FFB0-4C50-8BFD-F735CF170D17}"/>
              </a:ext>
            </a:extLst>
          </p:cNvPr>
          <p:cNvCxnSpPr>
            <a:cxnSpLocks/>
          </p:cNvCxnSpPr>
          <p:nvPr/>
        </p:nvCxnSpPr>
        <p:spPr>
          <a:xfrm flipH="1">
            <a:off x="2624478" y="5583361"/>
            <a:ext cx="30807" cy="5809295"/>
          </a:xfrm>
          <a:prstGeom prst="line">
            <a:avLst/>
          </a:prstGeom>
          <a:ln w="25400" cap="rnd">
            <a:solidFill>
              <a:schemeClr val="accent2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61676-54E5-45EE-AF06-6F002E0EBD78}"/>
              </a:ext>
            </a:extLst>
          </p:cNvPr>
          <p:cNvSpPr/>
          <p:nvPr/>
        </p:nvSpPr>
        <p:spPr>
          <a:xfrm>
            <a:off x="2979904" y="6863451"/>
            <a:ext cx="4086869" cy="1319514"/>
          </a:xfrm>
          <a:prstGeom prst="roundRect">
            <a:avLst>
              <a:gd name="adj" fmla="val 6861"/>
            </a:avLst>
          </a:prstGeom>
          <a:solidFill>
            <a:schemeClr val="bg1"/>
          </a:solidFill>
          <a:ln>
            <a:noFill/>
          </a:ln>
          <a:effectLst>
            <a:outerShdw blurRad="635000" dist="342900" dir="2700000" algn="tl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EE47D9-853D-4411-B7EC-B43302A10386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2671789" y="7523208"/>
            <a:ext cx="308116" cy="0"/>
          </a:xfrm>
          <a:prstGeom prst="line">
            <a:avLst/>
          </a:prstGeom>
          <a:ln w="25400">
            <a:solidFill>
              <a:schemeClr val="accent2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4CF955-C3F0-4199-BA4F-F61580C31950}"/>
              </a:ext>
            </a:extLst>
          </p:cNvPr>
          <p:cNvSpPr/>
          <p:nvPr/>
        </p:nvSpPr>
        <p:spPr>
          <a:xfrm>
            <a:off x="2971563" y="4903681"/>
            <a:ext cx="4086883" cy="1319514"/>
          </a:xfrm>
          <a:prstGeom prst="roundRect">
            <a:avLst>
              <a:gd name="adj" fmla="val 6861"/>
            </a:avLst>
          </a:prstGeom>
          <a:solidFill>
            <a:schemeClr val="bg1"/>
          </a:solidFill>
          <a:ln>
            <a:noFill/>
          </a:ln>
          <a:effectLst>
            <a:outerShdw blurRad="635000" dist="342900" dir="2700000" algn="tl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B2731A6-3EDE-490A-A8CE-B71528BC1FEE}"/>
              </a:ext>
            </a:extLst>
          </p:cNvPr>
          <p:cNvSpPr/>
          <p:nvPr/>
        </p:nvSpPr>
        <p:spPr>
          <a:xfrm>
            <a:off x="2962519" y="8835144"/>
            <a:ext cx="4086869" cy="1319514"/>
          </a:xfrm>
          <a:prstGeom prst="roundRect">
            <a:avLst>
              <a:gd name="adj" fmla="val 6861"/>
            </a:avLst>
          </a:prstGeom>
          <a:solidFill>
            <a:schemeClr val="bg1"/>
          </a:solidFill>
          <a:ln>
            <a:noFill/>
          </a:ln>
          <a:effectLst>
            <a:outerShdw blurRad="635000" dist="342900" dir="2700000" algn="tl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0FDE4A6-E70F-4E88-9057-05FDA1B7C65C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2654403" y="9494901"/>
            <a:ext cx="308116" cy="0"/>
          </a:xfrm>
          <a:prstGeom prst="line">
            <a:avLst/>
          </a:prstGeom>
          <a:ln w="25400">
            <a:solidFill>
              <a:schemeClr val="accent2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C7F0C8-E09C-41AB-AFA6-9BCD35886E92}"/>
              </a:ext>
            </a:extLst>
          </p:cNvPr>
          <p:cNvGrpSpPr/>
          <p:nvPr/>
        </p:nvGrpSpPr>
        <p:grpSpPr>
          <a:xfrm>
            <a:off x="2919529" y="10732899"/>
            <a:ext cx="4086869" cy="1319514"/>
            <a:chOff x="3067292" y="3565002"/>
            <a:chExt cx="1799905" cy="131951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111B2D16-6172-491E-B0F1-1530D26855D9}"/>
                </a:ext>
              </a:extLst>
            </p:cNvPr>
            <p:cNvSpPr/>
            <p:nvPr/>
          </p:nvSpPr>
          <p:spPr>
            <a:xfrm>
              <a:off x="3067292" y="3565002"/>
              <a:ext cx="1799905" cy="1319514"/>
            </a:xfrm>
            <a:prstGeom prst="roundRect">
              <a:avLst>
                <a:gd name="adj" fmla="val 6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dist="342900" dir="2700000" algn="tl" rotWithShape="0">
                <a:schemeClr val="accent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8546588-064B-4002-A88C-7E67B89D0F36}"/>
                </a:ext>
              </a:extLst>
            </p:cNvPr>
            <p:cNvSpPr txBox="1"/>
            <p:nvPr/>
          </p:nvSpPr>
          <p:spPr>
            <a:xfrm>
              <a:off x="3251004" y="3902166"/>
              <a:ext cx="1521151" cy="5062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000" b="1" dirty="0">
                  <a:solidFill>
                    <a:srgbClr val="FA3585"/>
                  </a:solidFill>
                  <a:latin typeface="Calibri"/>
                </a:rPr>
                <a:t>TOPLUMSAL KATKI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358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E17241D-644E-42C8-8247-FAD54F016781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2611413" y="11392656"/>
            <a:ext cx="308116" cy="0"/>
          </a:xfrm>
          <a:prstGeom prst="line">
            <a:avLst/>
          </a:prstGeom>
          <a:ln w="25400">
            <a:solidFill>
              <a:schemeClr val="accent2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29F27CF-67BD-4004-8635-39A95220A152}"/>
              </a:ext>
            </a:extLst>
          </p:cNvPr>
          <p:cNvGrpSpPr/>
          <p:nvPr/>
        </p:nvGrpSpPr>
        <p:grpSpPr>
          <a:xfrm>
            <a:off x="3092075" y="3109165"/>
            <a:ext cx="4086869" cy="1319514"/>
            <a:chOff x="3067292" y="3565002"/>
            <a:chExt cx="1799905" cy="1319514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E5EBEE2-7DBA-4DAB-BC1E-06FDB39C4643}"/>
                </a:ext>
              </a:extLst>
            </p:cNvPr>
            <p:cNvSpPr/>
            <p:nvPr/>
          </p:nvSpPr>
          <p:spPr>
            <a:xfrm>
              <a:off x="3067292" y="3565002"/>
              <a:ext cx="1799905" cy="1319514"/>
            </a:xfrm>
            <a:prstGeom prst="roundRect">
              <a:avLst>
                <a:gd name="adj" fmla="val 6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dist="342900" dir="2700000" algn="tl" rotWithShape="0">
                <a:schemeClr val="accent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13DC8CB-ACF9-4DFA-879E-893D010D810B}"/>
                </a:ext>
              </a:extLst>
            </p:cNvPr>
            <p:cNvSpPr txBox="1"/>
            <p:nvPr/>
          </p:nvSpPr>
          <p:spPr>
            <a:xfrm>
              <a:off x="3157267" y="3810251"/>
              <a:ext cx="1521151" cy="7132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000" b="1" dirty="0">
                  <a:latin typeface="Camber Semi Bold" pitchFamily="2" charset="0"/>
                </a:rPr>
                <a:t>4 BAŞLIK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A358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CC1931B-9642-41E3-9EF7-1886DFB870E9}"/>
              </a:ext>
            </a:extLst>
          </p:cNvPr>
          <p:cNvCxnSpPr>
            <a:cxnSpLocks/>
          </p:cNvCxnSpPr>
          <p:nvPr/>
        </p:nvCxnSpPr>
        <p:spPr>
          <a:xfrm>
            <a:off x="2631189" y="5537527"/>
            <a:ext cx="308116" cy="0"/>
          </a:xfrm>
          <a:prstGeom prst="line">
            <a:avLst/>
          </a:prstGeom>
          <a:ln w="25400">
            <a:solidFill>
              <a:schemeClr val="accent2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99A4B65-ABCE-4277-85B0-C479B2463593}"/>
              </a:ext>
            </a:extLst>
          </p:cNvPr>
          <p:cNvCxnSpPr>
            <a:cxnSpLocks/>
          </p:cNvCxnSpPr>
          <p:nvPr/>
        </p:nvCxnSpPr>
        <p:spPr>
          <a:xfrm>
            <a:off x="15351593" y="2935931"/>
            <a:ext cx="0" cy="8813658"/>
          </a:xfrm>
          <a:prstGeom prst="line">
            <a:avLst/>
          </a:prstGeom>
          <a:ln w="25400">
            <a:gradFill flip="none" rotWithShape="1">
              <a:gsLst>
                <a:gs pos="40000">
                  <a:schemeClr val="tx1">
                    <a:lumMod val="90000"/>
                    <a:lumOff val="10000"/>
                    <a:alpha val="20000"/>
                  </a:schemeClr>
                </a:gs>
                <a:gs pos="100000">
                  <a:schemeClr val="tx1">
                    <a:lumMod val="90000"/>
                    <a:lumOff val="10000"/>
                    <a:alpha val="0"/>
                  </a:schemeClr>
                </a:gs>
              </a:gsLst>
              <a:lin ang="5400000" scaled="1"/>
              <a:tileRect/>
            </a:gra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70">
            <a:extLst>
              <a:ext uri="{FF2B5EF4-FFF2-40B4-BE49-F238E27FC236}">
                <a16:creationId xmlns:a16="http://schemas.microsoft.com/office/drawing/2014/main" id="{82BDB19D-786D-48E1-B104-48318ACD935D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5015004" y="4428679"/>
            <a:ext cx="1" cy="475002"/>
          </a:xfrm>
          <a:prstGeom prst="line">
            <a:avLst/>
          </a:prstGeom>
          <a:ln w="25400">
            <a:solidFill>
              <a:schemeClr val="accent2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67">
            <a:extLst>
              <a:ext uri="{FF2B5EF4-FFF2-40B4-BE49-F238E27FC236}">
                <a16:creationId xmlns:a16="http://schemas.microsoft.com/office/drawing/2014/main" id="{ED99CAEF-3B99-4853-B339-C8CFE2E621E7}"/>
              </a:ext>
            </a:extLst>
          </p:cNvPr>
          <p:cNvSpPr txBox="1"/>
          <p:nvPr/>
        </p:nvSpPr>
        <p:spPr>
          <a:xfrm>
            <a:off x="3278988" y="5228775"/>
            <a:ext cx="3811714" cy="506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A35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LİDERLİK, YÖNETİŞİM ve KALİTE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A358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67">
            <a:extLst>
              <a:ext uri="{FF2B5EF4-FFF2-40B4-BE49-F238E27FC236}">
                <a16:creationId xmlns:a16="http://schemas.microsoft.com/office/drawing/2014/main" id="{124BFC54-B09E-4739-A54F-BBA489163A8C}"/>
              </a:ext>
            </a:extLst>
          </p:cNvPr>
          <p:cNvSpPr txBox="1"/>
          <p:nvPr/>
        </p:nvSpPr>
        <p:spPr>
          <a:xfrm>
            <a:off x="3171190" y="7227697"/>
            <a:ext cx="3811714" cy="506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A35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EĞİTİM ve ÖĞRETİM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A358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67">
            <a:extLst>
              <a:ext uri="{FF2B5EF4-FFF2-40B4-BE49-F238E27FC236}">
                <a16:creationId xmlns:a16="http://schemas.microsoft.com/office/drawing/2014/main" id="{E3FF0916-0C4F-4DEF-8EC1-E1324233E709}"/>
              </a:ext>
            </a:extLst>
          </p:cNvPr>
          <p:cNvSpPr txBox="1"/>
          <p:nvPr/>
        </p:nvSpPr>
        <p:spPr>
          <a:xfrm>
            <a:off x="3182791" y="9134962"/>
            <a:ext cx="3811714" cy="506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A358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ARAŞTIRMA ve GELİŞTİRME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A358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2">
            <a:extLst>
              <a:ext uri="{FF2B5EF4-FFF2-40B4-BE49-F238E27FC236}">
                <a16:creationId xmlns:a16="http://schemas.microsoft.com/office/drawing/2014/main" id="{82084AC8-F6AF-44FC-B6A7-883F15C69D5E}"/>
              </a:ext>
            </a:extLst>
          </p:cNvPr>
          <p:cNvSpPr txBox="1"/>
          <p:nvPr/>
        </p:nvSpPr>
        <p:spPr>
          <a:xfrm>
            <a:off x="10511839" y="3354414"/>
            <a:ext cx="2967236" cy="7132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000" b="1" dirty="0">
                <a:latin typeface="Camber Semi Bold" pitchFamily="2" charset="0"/>
              </a:rPr>
              <a:t>14 ÖLÇÜT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A358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DF49FF8-D550-4167-A1F1-D4B78E5BB136}"/>
              </a:ext>
            </a:extLst>
          </p:cNvPr>
          <p:cNvCxnSpPr>
            <a:cxnSpLocks/>
            <a:stCxn id="96" idx="1"/>
          </p:cNvCxnSpPr>
          <p:nvPr/>
        </p:nvCxnSpPr>
        <p:spPr>
          <a:xfrm flipH="1" flipV="1">
            <a:off x="7178944" y="3760596"/>
            <a:ext cx="2815680" cy="8326"/>
          </a:xfrm>
          <a:prstGeom prst="line">
            <a:avLst/>
          </a:prstGeom>
          <a:ln w="25400">
            <a:solidFill>
              <a:schemeClr val="accent2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0">
            <a:extLst>
              <a:ext uri="{FF2B5EF4-FFF2-40B4-BE49-F238E27FC236}">
                <a16:creationId xmlns:a16="http://schemas.microsoft.com/office/drawing/2014/main" id="{05C1D17B-2B7D-461A-A266-247C14F49971}"/>
              </a:ext>
            </a:extLst>
          </p:cNvPr>
          <p:cNvCxnSpPr>
            <a:cxnSpLocks/>
          </p:cNvCxnSpPr>
          <p:nvPr/>
        </p:nvCxnSpPr>
        <p:spPr>
          <a:xfrm flipH="1" flipV="1">
            <a:off x="11849557" y="4388040"/>
            <a:ext cx="1" cy="475002"/>
          </a:xfrm>
          <a:prstGeom prst="line">
            <a:avLst/>
          </a:prstGeom>
          <a:ln w="25400">
            <a:solidFill>
              <a:schemeClr val="accent2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5">
            <a:extLst>
              <a:ext uri="{FF2B5EF4-FFF2-40B4-BE49-F238E27FC236}">
                <a16:creationId xmlns:a16="http://schemas.microsoft.com/office/drawing/2014/main" id="{14859C90-AF05-4D3A-81B0-6A41E29FD709}"/>
              </a:ext>
            </a:extLst>
          </p:cNvPr>
          <p:cNvSpPr txBox="1"/>
          <p:nvPr/>
        </p:nvSpPr>
        <p:spPr>
          <a:xfrm>
            <a:off x="10758060" y="7250010"/>
            <a:ext cx="283372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1609F"/>
                </a:solidFill>
                <a:effectLst/>
                <a:uLnTx/>
                <a:uFillTx/>
                <a:latin typeface="Camber Semi Bold" pitchFamily="2" charset="0"/>
                <a:ea typeface="+mn-ea"/>
                <a:cs typeface="+mn-cs"/>
              </a:rPr>
              <a:t>5 OLGUNLUK DÜZEYİ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609F"/>
              </a:solidFill>
              <a:effectLst/>
              <a:uLnTx/>
              <a:uFillTx/>
              <a:latin typeface="Camber Semi Bold" pitchFamily="2" charset="0"/>
              <a:ea typeface="+mn-ea"/>
              <a:cs typeface="+mn-cs"/>
            </a:endParaRPr>
          </a:p>
        </p:txBody>
      </p:sp>
      <p:cxnSp>
        <p:nvCxnSpPr>
          <p:cNvPr id="93" name="Straight Connector 70">
            <a:extLst>
              <a:ext uri="{FF2B5EF4-FFF2-40B4-BE49-F238E27FC236}">
                <a16:creationId xmlns:a16="http://schemas.microsoft.com/office/drawing/2014/main" id="{A46FCB96-F69A-45E3-844B-459AC00B9D3E}"/>
              </a:ext>
            </a:extLst>
          </p:cNvPr>
          <p:cNvCxnSpPr>
            <a:cxnSpLocks/>
          </p:cNvCxnSpPr>
          <p:nvPr/>
        </p:nvCxnSpPr>
        <p:spPr>
          <a:xfrm flipV="1">
            <a:off x="11849558" y="6266811"/>
            <a:ext cx="0" cy="591189"/>
          </a:xfrm>
          <a:prstGeom prst="line">
            <a:avLst/>
          </a:prstGeom>
          <a:ln w="25400">
            <a:solidFill>
              <a:schemeClr val="accent2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Resim 41">
            <a:extLst>
              <a:ext uri="{FF2B5EF4-FFF2-40B4-BE49-F238E27FC236}">
                <a16:creationId xmlns:a16="http://schemas.microsoft.com/office/drawing/2014/main" id="{999AB2A2-45F8-4872-BB78-9599CE1C7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49"/>
          <a:stretch/>
        </p:blipFill>
        <p:spPr>
          <a:xfrm>
            <a:off x="15637320" y="3354414"/>
            <a:ext cx="6397207" cy="6837137"/>
          </a:xfrm>
          <a:prstGeom prst="rect">
            <a:avLst/>
          </a:prstGeom>
        </p:spPr>
      </p:pic>
      <p:sp>
        <p:nvSpPr>
          <p:cNvPr id="44" name="Metin kutusu 43">
            <a:extLst>
              <a:ext uri="{FF2B5EF4-FFF2-40B4-BE49-F238E27FC236}">
                <a16:creationId xmlns:a16="http://schemas.microsoft.com/office/drawing/2014/main" id="{EC7E98A9-8984-4982-A3CA-4C79F14A96BE}"/>
              </a:ext>
            </a:extLst>
          </p:cNvPr>
          <p:cNvSpPr txBox="1"/>
          <p:nvPr/>
        </p:nvSpPr>
        <p:spPr>
          <a:xfrm>
            <a:off x="21360302" y="103164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2971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BF7A8FBF-35CA-67D3-21F8-F0C080AF6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 b="10252"/>
          <a:stretch/>
        </p:blipFill>
        <p:spPr>
          <a:xfrm>
            <a:off x="-1" y="0"/>
            <a:ext cx="2438717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AAFF0F-E014-498B-B620-26B26F401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098" y="3727938"/>
            <a:ext cx="22675117" cy="9249508"/>
          </a:xfrm>
        </p:spPr>
        <p:txBody>
          <a:bodyPr/>
          <a:lstStyle/>
          <a:p>
            <a:pPr marL="0" indent="0">
              <a:buNone/>
            </a:pPr>
            <a:r>
              <a:rPr lang="tr-TR" sz="3200" b="1" dirty="0">
                <a:solidFill>
                  <a:srgbClr val="21609F"/>
                </a:solidFill>
              </a:rPr>
              <a:t>Bir «</a:t>
            </a:r>
            <a:r>
              <a:rPr lang="tr-TR" sz="3200" b="1" dirty="0" err="1">
                <a:solidFill>
                  <a:srgbClr val="21609F"/>
                </a:solidFill>
              </a:rPr>
              <a:t>ÖLÇÜT»te</a:t>
            </a:r>
            <a:r>
              <a:rPr lang="tr-TR" sz="3200" b="1" dirty="0">
                <a:solidFill>
                  <a:srgbClr val="21609F"/>
                </a:solidFill>
              </a:rPr>
              <a:t> beklenti nedir?</a:t>
            </a:r>
          </a:p>
          <a:p>
            <a:pPr marL="0" indent="0">
              <a:buNone/>
            </a:pPr>
            <a:endParaRPr lang="tr-TR" b="1" dirty="0"/>
          </a:p>
          <a:p>
            <a:r>
              <a:rPr lang="tr-TR" dirty="0"/>
              <a:t>KİDR, ölçütler bazında yazılmaktadır.</a:t>
            </a:r>
          </a:p>
          <a:p>
            <a:r>
              <a:rPr lang="tr-TR" dirty="0"/>
              <a:t>Ölçütte hangi durumun ortaya konulmasının istendiği iyi okunmalıdır.</a:t>
            </a:r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sz="3200" b="1" dirty="0">
                <a:solidFill>
                  <a:srgbClr val="FF0066"/>
                </a:solidFill>
              </a:rPr>
              <a:t>B.1. Program Tasarımı, Değerlendirmesi ve Güncellenmesi </a:t>
            </a:r>
            <a:r>
              <a:rPr lang="tr-TR" sz="3200" b="1" dirty="0"/>
              <a:t>Ölçütü</a:t>
            </a:r>
          </a:p>
          <a:p>
            <a:endParaRPr lang="tr-TR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Öğretim programlarının TYYÇ ile uyumlu olmalı,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Öğretim programlarının amaçlarına ve öğrenme çıktılarına uygun tasarlanmış olmalı,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Öğretim programları öğrencilerin ve toplumun ihtiyaçlarına cevap vermek üzere değerlendirilmeli,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Yapılan değerlendirme periyodik/sistematik olmalı,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Değerlendirmeler sonucu güncellemeler içermeli.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EFF3599-D828-46E7-8A60-1F62C6E14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3" r="10372" b="75516"/>
          <a:stretch/>
        </p:blipFill>
        <p:spPr>
          <a:xfrm>
            <a:off x="2529498" y="562708"/>
            <a:ext cx="21857677" cy="24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4EF29F95-A96B-416F-95A3-345E967C67A7}"/>
              </a:ext>
            </a:extLst>
          </p:cNvPr>
          <p:cNvSpPr/>
          <p:nvPr/>
        </p:nvSpPr>
        <p:spPr>
          <a:xfrm>
            <a:off x="11775449" y="1295400"/>
            <a:ext cx="4601812" cy="11049000"/>
          </a:xfrm>
          <a:prstGeom prst="chevron">
            <a:avLst>
              <a:gd name="adj" fmla="val 52579"/>
            </a:avLst>
          </a:prstGeom>
          <a:solidFill>
            <a:schemeClr val="tx1">
              <a:lumMod val="90000"/>
              <a:lumOff val="10000"/>
              <a:alpha val="1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2667927-0A64-47DB-97E9-078051859F69}"/>
              </a:ext>
            </a:extLst>
          </p:cNvPr>
          <p:cNvSpPr>
            <a:spLocks/>
          </p:cNvSpPr>
          <p:nvPr/>
        </p:nvSpPr>
        <p:spPr bwMode="auto">
          <a:xfrm flipH="1">
            <a:off x="12484163" y="2170041"/>
            <a:ext cx="5248578" cy="4695836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gradFill flip="none" rotWithShape="1">
              <a:gsLst>
                <a:gs pos="800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0E3685D1-307B-42D5-B838-31F66F4A0F1C}"/>
              </a:ext>
            </a:extLst>
          </p:cNvPr>
          <p:cNvSpPr>
            <a:spLocks/>
          </p:cNvSpPr>
          <p:nvPr/>
        </p:nvSpPr>
        <p:spPr bwMode="auto">
          <a:xfrm flipH="1" flipV="1">
            <a:off x="12484163" y="6872946"/>
            <a:ext cx="5248578" cy="4507817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gradFill flip="none" rotWithShape="1">
              <a:gsLst>
                <a:gs pos="800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808FB3F-FC84-49A3-83A6-3DCA9936AE54}"/>
              </a:ext>
            </a:extLst>
          </p:cNvPr>
          <p:cNvSpPr>
            <a:spLocks/>
          </p:cNvSpPr>
          <p:nvPr/>
        </p:nvSpPr>
        <p:spPr bwMode="auto">
          <a:xfrm flipH="1">
            <a:off x="13126097" y="3908640"/>
            <a:ext cx="4601812" cy="2957237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gradFill flip="none" rotWithShape="1">
              <a:gsLst>
                <a:gs pos="8000">
                  <a:schemeClr val="accent2"/>
                </a:gs>
                <a:gs pos="100000">
                  <a:schemeClr val="accent2"/>
                </a:gs>
              </a:gsLst>
              <a:lin ang="0" scaled="1"/>
              <a:tileRect/>
            </a:gra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BECE0F1-F080-4859-891E-BAFCA3C0D869}"/>
              </a:ext>
            </a:extLst>
          </p:cNvPr>
          <p:cNvSpPr>
            <a:spLocks/>
          </p:cNvSpPr>
          <p:nvPr/>
        </p:nvSpPr>
        <p:spPr bwMode="auto">
          <a:xfrm flipH="1">
            <a:off x="13934756" y="5688341"/>
            <a:ext cx="3799340" cy="1177536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gradFill flip="none" rotWithShape="1">
              <a:gsLst>
                <a:gs pos="800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961B9D-1F26-4241-9C12-7EFE9BB980C8}"/>
              </a:ext>
            </a:extLst>
          </p:cNvPr>
          <p:cNvSpPr/>
          <p:nvPr/>
        </p:nvSpPr>
        <p:spPr>
          <a:xfrm rot="10800000" flipV="1">
            <a:off x="11485591" y="1715695"/>
            <a:ext cx="1204796" cy="1204796"/>
          </a:xfrm>
          <a:prstGeom prst="ellipse">
            <a:avLst/>
          </a:prstGeom>
          <a:solidFill>
            <a:schemeClr val="accent1"/>
          </a:solidFill>
          <a:ln w="50800">
            <a:noFill/>
          </a:ln>
          <a:effectLst>
            <a:outerShdw blurRad="1016000" algn="tl" rotWithShape="0">
              <a:schemeClr val="accent1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3A8C9F-AFEC-4844-8157-0A4426344E34}"/>
              </a:ext>
            </a:extLst>
          </p:cNvPr>
          <p:cNvSpPr/>
          <p:nvPr/>
        </p:nvSpPr>
        <p:spPr>
          <a:xfrm rot="10800000" flipV="1">
            <a:off x="11485592" y="10795508"/>
            <a:ext cx="1204796" cy="1204796"/>
          </a:xfrm>
          <a:prstGeom prst="ellipse">
            <a:avLst/>
          </a:prstGeom>
          <a:solidFill>
            <a:schemeClr val="accent6"/>
          </a:solidFill>
          <a:ln w="50800">
            <a:noFill/>
          </a:ln>
          <a:effectLst>
            <a:outerShdw blurRad="1016000" algn="tl" rotWithShape="0">
              <a:schemeClr val="accent6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D1B1C02C-FC75-48D6-B000-E3617687C921}"/>
              </a:ext>
            </a:extLst>
          </p:cNvPr>
          <p:cNvSpPr>
            <a:spLocks/>
          </p:cNvSpPr>
          <p:nvPr/>
        </p:nvSpPr>
        <p:spPr bwMode="auto">
          <a:xfrm flipH="1" flipV="1">
            <a:off x="13126097" y="6872945"/>
            <a:ext cx="4601812" cy="2934415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gradFill flip="none" rotWithShape="1">
              <a:gsLst>
                <a:gs pos="8000">
                  <a:schemeClr val="accent2"/>
                </a:gs>
                <a:gs pos="100000">
                  <a:schemeClr val="accent5"/>
                </a:gs>
              </a:gsLst>
              <a:lin ang="0" scaled="1"/>
              <a:tileRect/>
            </a:gra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41C2FF-2BFD-4145-B9D9-20892EFC8785}"/>
              </a:ext>
            </a:extLst>
          </p:cNvPr>
          <p:cNvSpPr/>
          <p:nvPr/>
        </p:nvSpPr>
        <p:spPr>
          <a:xfrm rot="10800000" flipV="1">
            <a:off x="12011057" y="3323950"/>
            <a:ext cx="1325276" cy="1325276"/>
          </a:xfrm>
          <a:prstGeom prst="ellipse">
            <a:avLst/>
          </a:prstGeom>
          <a:solidFill>
            <a:schemeClr val="accent2"/>
          </a:solidFill>
          <a:ln w="50800">
            <a:noFill/>
          </a:ln>
          <a:effectLst>
            <a:outerShdw blurRad="1016000" algn="tl" rotWithShape="0">
              <a:schemeClr val="accent2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0BD22A4-2198-4850-9B09-4179929D54ED}"/>
              </a:ext>
            </a:extLst>
          </p:cNvPr>
          <p:cNvSpPr/>
          <p:nvPr/>
        </p:nvSpPr>
        <p:spPr>
          <a:xfrm rot="10800000" flipV="1">
            <a:off x="12011058" y="9066771"/>
            <a:ext cx="1325276" cy="1325276"/>
          </a:xfrm>
          <a:prstGeom prst="ellipse">
            <a:avLst/>
          </a:prstGeom>
          <a:solidFill>
            <a:schemeClr val="accent5"/>
          </a:solidFill>
          <a:ln w="50800">
            <a:noFill/>
          </a:ln>
          <a:effectLst>
            <a:outerShdw blurRad="1016000" algn="tl" rotWithShape="0">
              <a:schemeClr val="accent5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CA036229-1277-4990-B67F-899014DBBC19}"/>
              </a:ext>
            </a:extLst>
          </p:cNvPr>
          <p:cNvSpPr>
            <a:spLocks/>
          </p:cNvSpPr>
          <p:nvPr/>
        </p:nvSpPr>
        <p:spPr bwMode="auto">
          <a:xfrm flipH="1" flipV="1">
            <a:off x="13934756" y="6872946"/>
            <a:ext cx="3799340" cy="959694"/>
          </a:xfrm>
          <a:custGeom>
            <a:avLst/>
            <a:gdLst>
              <a:gd name="T0" fmla="*/ 0 w 768"/>
              <a:gd name="T1" fmla="*/ 232 h 232"/>
              <a:gd name="T2" fmla="*/ 396 w 768"/>
              <a:gd name="T3" fmla="*/ 176 h 232"/>
              <a:gd name="T4" fmla="*/ 768 w 768"/>
              <a:gd name="T5" fmla="*/ 0 h 232"/>
              <a:gd name="connsiteX0" fmla="*/ 0 w 9942"/>
              <a:gd name="connsiteY0" fmla="*/ 8381 h 8381"/>
              <a:gd name="connsiteX1" fmla="*/ 5156 w 9942"/>
              <a:gd name="connsiteY1" fmla="*/ 5967 h 8381"/>
              <a:gd name="connsiteX2" fmla="*/ 9942 w 9942"/>
              <a:gd name="connsiteY2" fmla="*/ 0 h 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42" h="8381">
                <a:moveTo>
                  <a:pt x="0" y="8381"/>
                </a:moveTo>
                <a:cubicBezTo>
                  <a:pt x="1719" y="8381"/>
                  <a:pt x="3906" y="8381"/>
                  <a:pt x="5156" y="5967"/>
                </a:cubicBezTo>
                <a:cubicBezTo>
                  <a:pt x="6810" y="2778"/>
                  <a:pt x="7598" y="0"/>
                  <a:pt x="9942" y="0"/>
                </a:cubicBezTo>
              </a:path>
            </a:pathLst>
          </a:custGeom>
          <a:ln w="50800">
            <a:gradFill flip="none" rotWithShape="1">
              <a:gsLst>
                <a:gs pos="8000">
                  <a:schemeClr val="accent2"/>
                </a:gs>
                <a:gs pos="100000">
                  <a:schemeClr val="bg2"/>
                </a:gs>
              </a:gsLst>
              <a:lin ang="0" scaled="1"/>
              <a:tileRect/>
            </a:gra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BA7BC3-5074-43C5-BA24-65FC26C31909}"/>
              </a:ext>
            </a:extLst>
          </p:cNvPr>
          <p:cNvSpPr/>
          <p:nvPr/>
        </p:nvSpPr>
        <p:spPr>
          <a:xfrm rot="10800000" flipV="1">
            <a:off x="12657004" y="5052685"/>
            <a:ext cx="1603584" cy="1603584"/>
          </a:xfrm>
          <a:prstGeom prst="ellipse">
            <a:avLst/>
          </a:prstGeom>
          <a:solidFill>
            <a:schemeClr val="accent3"/>
          </a:solidFill>
          <a:ln w="50800">
            <a:noFill/>
          </a:ln>
          <a:effectLst>
            <a:outerShdw blurRad="1016000" algn="tl" rotWithShape="0">
              <a:schemeClr val="accent3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A418FC-5B3E-4CE9-B0BB-815A165EFAC1}"/>
              </a:ext>
            </a:extLst>
          </p:cNvPr>
          <p:cNvSpPr/>
          <p:nvPr/>
        </p:nvSpPr>
        <p:spPr>
          <a:xfrm rot="10800000" flipV="1">
            <a:off x="12657005" y="7059728"/>
            <a:ext cx="1603583" cy="152111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noFill/>
          </a:ln>
          <a:effectLst>
            <a:outerShdw blurRad="1016000" algn="tl" rotWithShape="0">
              <a:schemeClr val="bg2">
                <a:alpha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signball-Electronic-Device-01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EE7201-BA39-46AA-8987-4004E64D10E1}"/>
              </a:ext>
            </a:extLst>
          </p:cNvPr>
          <p:cNvSpPr/>
          <p:nvPr/>
        </p:nvSpPr>
        <p:spPr>
          <a:xfrm>
            <a:off x="3331663" y="1256494"/>
            <a:ext cx="8153928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3000" dirty="0"/>
              <a:t>Bilgi ve veri akışına dayalı bir sistemin kurulması,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41E9CE-5D4B-40DB-90BE-4A448107DE69}"/>
              </a:ext>
            </a:extLst>
          </p:cNvPr>
          <p:cNvSpPr/>
          <p:nvPr/>
        </p:nvSpPr>
        <p:spPr>
          <a:xfrm>
            <a:off x="5456848" y="2145116"/>
            <a:ext cx="6653842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3000" dirty="0"/>
              <a:t>Süreç tanımlamasının yapılması,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9B51C92-4D48-46C2-81F5-DAC2DCED1C12}"/>
              </a:ext>
            </a:extLst>
          </p:cNvPr>
          <p:cNvSpPr>
            <a:spLocks/>
          </p:cNvSpPr>
          <p:nvPr/>
        </p:nvSpPr>
        <p:spPr bwMode="auto">
          <a:xfrm rot="5400000">
            <a:off x="16576586" y="5774099"/>
            <a:ext cx="2338111" cy="2166596"/>
          </a:xfrm>
          <a:custGeom>
            <a:avLst/>
            <a:gdLst>
              <a:gd name="T0" fmla="*/ 592 w 1184"/>
              <a:gd name="T1" fmla="*/ 824 h 1096"/>
              <a:gd name="T2" fmla="*/ 1184 w 1184"/>
              <a:gd name="T3" fmla="*/ 1096 h 1096"/>
              <a:gd name="T4" fmla="*/ 996 w 1184"/>
              <a:gd name="T5" fmla="*/ 492 h 1096"/>
              <a:gd name="T6" fmla="*/ 592 w 1184"/>
              <a:gd name="T7" fmla="*/ 0 h 1096"/>
              <a:gd name="T8" fmla="*/ 188 w 1184"/>
              <a:gd name="T9" fmla="*/ 492 h 1096"/>
              <a:gd name="T10" fmla="*/ 0 w 1184"/>
              <a:gd name="T11" fmla="*/ 1096 h 1096"/>
              <a:gd name="T12" fmla="*/ 592 w 1184"/>
              <a:gd name="T13" fmla="*/ 824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4" h="1096">
                <a:moveTo>
                  <a:pt x="592" y="824"/>
                </a:moveTo>
                <a:cubicBezTo>
                  <a:pt x="932" y="824"/>
                  <a:pt x="1184" y="1096"/>
                  <a:pt x="1184" y="1096"/>
                </a:cubicBezTo>
                <a:cubicBezTo>
                  <a:pt x="1184" y="1096"/>
                  <a:pt x="1184" y="796"/>
                  <a:pt x="996" y="492"/>
                </a:cubicBezTo>
                <a:cubicBezTo>
                  <a:pt x="808" y="188"/>
                  <a:pt x="592" y="0"/>
                  <a:pt x="592" y="0"/>
                </a:cubicBezTo>
                <a:cubicBezTo>
                  <a:pt x="592" y="0"/>
                  <a:pt x="376" y="188"/>
                  <a:pt x="188" y="492"/>
                </a:cubicBezTo>
                <a:cubicBezTo>
                  <a:pt x="0" y="796"/>
                  <a:pt x="0" y="1096"/>
                  <a:pt x="0" y="1096"/>
                </a:cubicBezTo>
                <a:cubicBezTo>
                  <a:pt x="0" y="1096"/>
                  <a:pt x="252" y="824"/>
                  <a:pt x="592" y="8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50800">
            <a:noFill/>
          </a:ln>
          <a:effectLst>
            <a:outerShdw blurRad="698500" dist="190500" dir="2700000" algn="tl" rotWithShape="0">
              <a:schemeClr val="accent2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-Business-and-Finance-01" panose="02000509000000000000" pitchFamily="49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BB78050-84F2-49BD-AC77-8390C6D4AFD5}"/>
              </a:ext>
            </a:extLst>
          </p:cNvPr>
          <p:cNvSpPr>
            <a:spLocks/>
          </p:cNvSpPr>
          <p:nvPr/>
        </p:nvSpPr>
        <p:spPr bwMode="auto">
          <a:xfrm rot="5400000">
            <a:off x="16486451" y="5962111"/>
            <a:ext cx="1932323" cy="1790575"/>
          </a:xfrm>
          <a:custGeom>
            <a:avLst/>
            <a:gdLst>
              <a:gd name="T0" fmla="*/ 592 w 1184"/>
              <a:gd name="T1" fmla="*/ 824 h 1096"/>
              <a:gd name="T2" fmla="*/ 1184 w 1184"/>
              <a:gd name="T3" fmla="*/ 1096 h 1096"/>
              <a:gd name="T4" fmla="*/ 996 w 1184"/>
              <a:gd name="T5" fmla="*/ 492 h 1096"/>
              <a:gd name="T6" fmla="*/ 592 w 1184"/>
              <a:gd name="T7" fmla="*/ 0 h 1096"/>
              <a:gd name="T8" fmla="*/ 188 w 1184"/>
              <a:gd name="T9" fmla="*/ 492 h 1096"/>
              <a:gd name="T10" fmla="*/ 0 w 1184"/>
              <a:gd name="T11" fmla="*/ 1096 h 1096"/>
              <a:gd name="T12" fmla="*/ 592 w 1184"/>
              <a:gd name="T13" fmla="*/ 824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4" h="1096">
                <a:moveTo>
                  <a:pt x="592" y="824"/>
                </a:moveTo>
                <a:cubicBezTo>
                  <a:pt x="932" y="824"/>
                  <a:pt x="1184" y="1096"/>
                  <a:pt x="1184" y="1096"/>
                </a:cubicBezTo>
                <a:cubicBezTo>
                  <a:pt x="1184" y="1096"/>
                  <a:pt x="1184" y="796"/>
                  <a:pt x="996" y="492"/>
                </a:cubicBezTo>
                <a:cubicBezTo>
                  <a:pt x="808" y="188"/>
                  <a:pt x="592" y="0"/>
                  <a:pt x="592" y="0"/>
                </a:cubicBezTo>
                <a:cubicBezTo>
                  <a:pt x="592" y="0"/>
                  <a:pt x="376" y="188"/>
                  <a:pt x="188" y="492"/>
                </a:cubicBezTo>
                <a:cubicBezTo>
                  <a:pt x="0" y="796"/>
                  <a:pt x="0" y="1096"/>
                  <a:pt x="0" y="1096"/>
                </a:cubicBezTo>
                <a:cubicBezTo>
                  <a:pt x="0" y="1096"/>
                  <a:pt x="252" y="824"/>
                  <a:pt x="592" y="8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50800">
            <a:noFill/>
          </a:ln>
          <a:effectLst>
            <a:outerShdw blurRad="698500" dist="190500" dir="2700000" algn="tl" rotWithShape="0">
              <a:schemeClr val="accent2">
                <a:alpha val="4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-Business-and-Finance-01" panose="02000509000000000000" pitchFamily="49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7B3831F-59B7-42F2-A006-22040191049C}"/>
              </a:ext>
            </a:extLst>
          </p:cNvPr>
          <p:cNvSpPr txBox="1"/>
          <p:nvPr/>
        </p:nvSpPr>
        <p:spPr>
          <a:xfrm>
            <a:off x="19078557" y="6060131"/>
            <a:ext cx="3918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5400" b="1" dirty="0">
                <a:latin typeface="Camber Semi Bold" pitchFamily="2" charset="0"/>
              </a:rPr>
              <a:t>Alt ölçütlerde beklenti nedir?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er Semi Bold" pitchFamily="2" charset="0"/>
              <a:ea typeface="+mn-ea"/>
              <a:cs typeface="+mn-cs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6C76A771-6C7A-4C01-B488-F33FA006D419}"/>
              </a:ext>
            </a:extLst>
          </p:cNvPr>
          <p:cNvSpPr/>
          <p:nvPr/>
        </p:nvSpPr>
        <p:spPr>
          <a:xfrm>
            <a:off x="5332760" y="3160216"/>
            <a:ext cx="5939062" cy="713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3000" dirty="0"/>
              <a:t>Bir iş yapma tarzının geliştirilmesi,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78316414-D5B4-484A-A4D7-0C2B7C1C4F99}"/>
              </a:ext>
            </a:extLst>
          </p:cNvPr>
          <p:cNvSpPr/>
          <p:nvPr/>
        </p:nvSpPr>
        <p:spPr>
          <a:xfrm>
            <a:off x="2357499" y="4215730"/>
            <a:ext cx="9508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dirty="0"/>
              <a:t>Kurulan sistemin ve tanımlanan süreçlerin sahipliklerinin </a:t>
            </a:r>
          </a:p>
          <a:p>
            <a:r>
              <a:rPr lang="tr-TR" sz="3000" dirty="0"/>
              <a:t>belirlenmesi (hangi iş/işlemden kim sorumlu?)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DAF19ADF-448F-4462-8C70-2DE3AF66A7C1}"/>
              </a:ext>
            </a:extLst>
          </p:cNvPr>
          <p:cNvSpPr/>
          <p:nvPr/>
        </p:nvSpPr>
        <p:spPr>
          <a:xfrm>
            <a:off x="1742756" y="5686863"/>
            <a:ext cx="1219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dirty="0"/>
              <a:t>İç ve dış paydaşların belirlenmesi, belirlenen paydaşların süreçlere </a:t>
            </a:r>
          </a:p>
          <a:p>
            <a:r>
              <a:rPr lang="tr-TR" sz="3000" dirty="0"/>
              <a:t>aktif katılımının sağlanması ve bu katılımın bir sistem dahilinde yapılması,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6D42006-E69F-4690-9A21-2DC71D7B942E}"/>
              </a:ext>
            </a:extLst>
          </p:cNvPr>
          <p:cNvSpPr/>
          <p:nvPr/>
        </p:nvSpPr>
        <p:spPr>
          <a:xfrm>
            <a:off x="5414765" y="7107014"/>
            <a:ext cx="7157472" cy="713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3000" dirty="0"/>
              <a:t>Geribildirim mekanizmalarının kurulması,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58E42658-F6BC-432A-8A40-53955C9C3215}"/>
              </a:ext>
            </a:extLst>
          </p:cNvPr>
          <p:cNvSpPr/>
          <p:nvPr/>
        </p:nvSpPr>
        <p:spPr>
          <a:xfrm>
            <a:off x="3822066" y="7997765"/>
            <a:ext cx="83411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dirty="0"/>
              <a:t>Tasarlanan mekanizma ve süreçlerin izlenmesi ve </a:t>
            </a:r>
          </a:p>
          <a:p>
            <a:r>
              <a:rPr lang="tr-TR" sz="3000" dirty="0"/>
              <a:t>değerlendirmelerin yapılması,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9961C99B-5672-41FB-A905-76E416ECF3BB}"/>
              </a:ext>
            </a:extLst>
          </p:cNvPr>
          <p:cNvSpPr/>
          <p:nvPr/>
        </p:nvSpPr>
        <p:spPr>
          <a:xfrm>
            <a:off x="3037144" y="9598209"/>
            <a:ext cx="8652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dirty="0"/>
              <a:t>Tüm sürecin kurumun geneline yaygınlaştırılması ve</a:t>
            </a:r>
          </a:p>
          <a:p>
            <a:r>
              <a:rPr lang="tr-TR" sz="3000" dirty="0"/>
              <a:t>PUKÖ çevrimini içerecek şekilde yürütülmesi,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328C767E-3A04-4605-B3A9-993D69F9479F}"/>
              </a:ext>
            </a:extLst>
          </p:cNvPr>
          <p:cNvSpPr/>
          <p:nvPr/>
        </p:nvSpPr>
        <p:spPr>
          <a:xfrm>
            <a:off x="1478930" y="11402308"/>
            <a:ext cx="13027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dirty="0"/>
              <a:t>Bazı durumlarda (alt ölçütlerde açıklanmıştır) iş ve işlemlerin, </a:t>
            </a:r>
          </a:p>
          <a:p>
            <a:r>
              <a:rPr lang="tr-TR" sz="3000" dirty="0"/>
              <a:t>değerlendirmelerin ve iyileştirmelerin kamuoyu ile şeffaf bir biçimde paylaşılması</a:t>
            </a:r>
          </a:p>
        </p:txBody>
      </p:sp>
    </p:spTree>
    <p:extLst>
      <p:ext uri="{BB962C8B-B14F-4D97-AF65-F5344CB8AC3E}">
        <p14:creationId xmlns:p14="http://schemas.microsoft.com/office/powerpoint/2010/main" val="6633428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0" grpId="0" animBg="1"/>
      <p:bldP spid="27" grpId="0" animBg="1"/>
      <p:bldP spid="13" grpId="0" animBg="1"/>
      <p:bldP spid="15" grpId="0" animBg="1"/>
      <p:bldP spid="11" grpId="0" animBg="1"/>
      <p:bldP spid="28" grpId="0" animBg="1"/>
      <p:bldP spid="29" grpId="0" animBg="1"/>
      <p:bldP spid="14" grpId="0" animBg="1"/>
      <p:bldP spid="30" grpId="0" animBg="1"/>
      <p:bldP spid="31" grpId="0" animBg="1"/>
      <p:bldP spid="16" grpId="0" animBg="1"/>
      <p:bldP spid="32" grpId="0" animBg="1"/>
      <p:bldP spid="40" grpId="0"/>
      <p:bldP spid="4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4">
            <a:extLst>
              <a:ext uri="{FF2B5EF4-FFF2-40B4-BE49-F238E27FC236}">
                <a16:creationId xmlns:a16="http://schemas.microsoft.com/office/drawing/2014/main" id="{AB98F588-0248-41DD-A49D-AFA2ABE6BF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491914"/>
              </p:ext>
            </p:extLst>
          </p:nvPr>
        </p:nvGraphicFramePr>
        <p:xfrm>
          <a:off x="2479431" y="7754815"/>
          <a:ext cx="7086600" cy="365760"/>
        </p:xfrm>
        <a:graphic>
          <a:graphicData uri="http://schemas.openxmlformats.org/drawingml/2006/table">
            <a:tbl>
              <a:tblPr/>
              <a:tblGrid>
                <a:gridCol w="7086600">
                  <a:extLst>
                    <a:ext uri="{9D8B030D-6E8A-4147-A177-3AD203B41FA5}">
                      <a16:colId xmlns:a16="http://schemas.microsoft.com/office/drawing/2014/main" val="6410388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tr-TR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21609F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636399"/>
                  </a:ext>
                </a:extLst>
              </a:tr>
            </a:tbl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id="{E36B9BB2-23F4-420E-875D-969AD9018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29820" r="59909" b="25132"/>
          <a:stretch/>
        </p:blipFill>
        <p:spPr>
          <a:xfrm>
            <a:off x="334108" y="165295"/>
            <a:ext cx="9231923" cy="7772400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E34FE783-734B-43C1-B559-D42C8C76B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246" y="791307"/>
            <a:ext cx="12731261" cy="11570678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3200" b="1" dirty="0">
                <a:solidFill>
                  <a:srgbClr val="FF0066"/>
                </a:solidFill>
              </a:rPr>
              <a:t>B.1.1. Programların tasarımı ve onayı </a:t>
            </a:r>
            <a:r>
              <a:rPr lang="tr-TR" sz="3200" b="1" dirty="0"/>
              <a:t>Alt Ölçütü</a:t>
            </a:r>
          </a:p>
          <a:p>
            <a:endParaRPr lang="tr-TR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Programların amaç ve öğrenme çıktılarının oluşturulmuş mu, TYYÇ ile uyumu belirtilmiş mi, kamuoyuna ilan edilmiş mi?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Program yeterlikleri kurum misyon-vizyonu ile uyumlu mu?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Ders bilgi paketlerinin daha önceden belirlenmiş ölçütlerle uyumlu mu?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Kazanımların ifade şekli açık mı?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Program çıktılarına ulaşılıp ulaşılmadığı izlenmekte mi? Ve bu izlemenin süreci ayrıntılı olarak oluşturulmuş mu?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Öğrenme çıktıları ve sürece ilişkin tanımlı/yazılı ilke ve kurallar var mı?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Program yeterliliklerinin nasıl kazandırılabileceği belirlenmiş mi?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Yeterliliklerin örgün/karma/uzaktan eğitim türlerinde nasıl kazandırılabileceği tanımlı mı?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Program tasarımında olanaklar (fiziksel, teknolojik vb.) dikkate alınmakta mı? Nasıl?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4145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2B85B461-9AF7-4FC7-8335-703D987AE66A}"/>
              </a:ext>
            </a:extLst>
          </p:cNvPr>
          <p:cNvSpPr/>
          <p:nvPr/>
        </p:nvSpPr>
        <p:spPr>
          <a:xfrm rot="5400000" flipV="1">
            <a:off x="11990973" y="-5335590"/>
            <a:ext cx="405232" cy="2438717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871EEC-31DF-4F21-870F-D2C682A776FD}"/>
              </a:ext>
            </a:extLst>
          </p:cNvPr>
          <p:cNvGrpSpPr/>
          <p:nvPr/>
        </p:nvGrpSpPr>
        <p:grpSpPr>
          <a:xfrm>
            <a:off x="2351593" y="4662958"/>
            <a:ext cx="4438777" cy="4436915"/>
            <a:chOff x="2351593" y="4662958"/>
            <a:chExt cx="4438777" cy="4436915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7A7D2A0E-B4AD-4CA1-AE52-B35714DE7C18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2352524" y="4662027"/>
              <a:ext cx="4436915" cy="4438777"/>
            </a:xfrm>
            <a:custGeom>
              <a:avLst/>
              <a:gdLst>
                <a:gd name="T0" fmla="*/ 2134 w 2516"/>
                <a:gd name="T1" fmla="*/ 1950 h 2516"/>
                <a:gd name="T2" fmla="*/ 1950 w 2516"/>
                <a:gd name="T3" fmla="*/ 2134 h 2516"/>
                <a:gd name="T4" fmla="*/ 566 w 2516"/>
                <a:gd name="T5" fmla="*/ 2134 h 2516"/>
                <a:gd name="T6" fmla="*/ 382 w 2516"/>
                <a:gd name="T7" fmla="*/ 1950 h 2516"/>
                <a:gd name="T8" fmla="*/ 382 w 2516"/>
                <a:gd name="T9" fmla="*/ 566 h 2516"/>
                <a:gd name="T10" fmla="*/ 566 w 2516"/>
                <a:gd name="T11" fmla="*/ 382 h 2516"/>
                <a:gd name="T12" fmla="*/ 1950 w 2516"/>
                <a:gd name="T13" fmla="*/ 382 h 2516"/>
                <a:gd name="T14" fmla="*/ 2134 w 2516"/>
                <a:gd name="T15" fmla="*/ 566 h 2516"/>
                <a:gd name="T16" fmla="*/ 2134 w 2516"/>
                <a:gd name="T17" fmla="*/ 1950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2516">
                  <a:moveTo>
                    <a:pt x="2134" y="1950"/>
                  </a:moveTo>
                  <a:cubicBezTo>
                    <a:pt x="1950" y="2134"/>
                    <a:pt x="1950" y="2134"/>
                    <a:pt x="1950" y="2134"/>
                  </a:cubicBezTo>
                  <a:cubicBezTo>
                    <a:pt x="1568" y="2516"/>
                    <a:pt x="948" y="2516"/>
                    <a:pt x="566" y="2134"/>
                  </a:cubicBezTo>
                  <a:cubicBezTo>
                    <a:pt x="382" y="1950"/>
                    <a:pt x="382" y="1950"/>
                    <a:pt x="382" y="1950"/>
                  </a:cubicBezTo>
                  <a:cubicBezTo>
                    <a:pt x="0" y="1568"/>
                    <a:pt x="0" y="948"/>
                    <a:pt x="382" y="566"/>
                  </a:cubicBezTo>
                  <a:cubicBezTo>
                    <a:pt x="566" y="382"/>
                    <a:pt x="566" y="382"/>
                    <a:pt x="566" y="382"/>
                  </a:cubicBezTo>
                  <a:cubicBezTo>
                    <a:pt x="948" y="0"/>
                    <a:pt x="1568" y="0"/>
                    <a:pt x="1950" y="382"/>
                  </a:cubicBezTo>
                  <a:cubicBezTo>
                    <a:pt x="2134" y="566"/>
                    <a:pt x="2134" y="566"/>
                    <a:pt x="2134" y="566"/>
                  </a:cubicBezTo>
                  <a:cubicBezTo>
                    <a:pt x="2516" y="948"/>
                    <a:pt x="2516" y="1568"/>
                    <a:pt x="2134" y="1950"/>
                  </a:cubicBezTo>
                  <a:close/>
                </a:path>
              </a:pathLst>
            </a:custGeom>
            <a:solidFill>
              <a:schemeClr val="accent1"/>
            </a:solidFill>
            <a:ln w="53975">
              <a:noFill/>
            </a:ln>
            <a:effectLst>
              <a:outerShdw blurRad="965200" dist="952500" dir="414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90C97F-FF9A-4F69-BB07-F9098B694B99}"/>
                </a:ext>
              </a:extLst>
            </p:cNvPr>
            <p:cNvSpPr txBox="1"/>
            <p:nvPr/>
          </p:nvSpPr>
          <p:spPr>
            <a:xfrm>
              <a:off x="4244812" y="6349358"/>
              <a:ext cx="55976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tr-TR" sz="4800" b="1" dirty="0">
                  <a:solidFill>
                    <a:srgbClr val="FFFFFF"/>
                  </a:solidFill>
                  <a:latin typeface="Camber Semi Bold" pitchFamily="2" charset="0"/>
                </a:rPr>
                <a:t>2</a:t>
              </a:r>
              <a:endParaRPr lang="en-US" sz="4800" b="1" dirty="0">
                <a:solidFill>
                  <a:srgbClr val="FFFFFF"/>
                </a:solidFill>
                <a:latin typeface="Camber Semi Bold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3B16FD-E1A7-4A21-A144-8953CB2D8080}"/>
                </a:ext>
              </a:extLst>
            </p:cNvPr>
            <p:cNvSpPr txBox="1"/>
            <p:nvPr/>
          </p:nvSpPr>
          <p:spPr>
            <a:xfrm>
              <a:off x="3133729" y="6932365"/>
              <a:ext cx="2874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rgbClr val="FFFFFF"/>
                  </a:solidFill>
                </a:rPr>
                <a:t>. 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38F04A-96BC-4CA1-A477-92370810466A}"/>
              </a:ext>
            </a:extLst>
          </p:cNvPr>
          <p:cNvGrpSpPr/>
          <p:nvPr/>
        </p:nvGrpSpPr>
        <p:grpSpPr>
          <a:xfrm>
            <a:off x="7438219" y="4662958"/>
            <a:ext cx="4438777" cy="4436915"/>
            <a:chOff x="7438219" y="4662958"/>
            <a:chExt cx="4438777" cy="443691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22FB45F-2DAA-44CD-A7D7-CBDFB10AD3F8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7439150" y="4662027"/>
              <a:ext cx="4436915" cy="4438777"/>
            </a:xfrm>
            <a:custGeom>
              <a:avLst/>
              <a:gdLst>
                <a:gd name="T0" fmla="*/ 2134 w 2516"/>
                <a:gd name="T1" fmla="*/ 1950 h 2516"/>
                <a:gd name="T2" fmla="*/ 1950 w 2516"/>
                <a:gd name="T3" fmla="*/ 2134 h 2516"/>
                <a:gd name="T4" fmla="*/ 566 w 2516"/>
                <a:gd name="T5" fmla="*/ 2134 h 2516"/>
                <a:gd name="T6" fmla="*/ 382 w 2516"/>
                <a:gd name="T7" fmla="*/ 1950 h 2516"/>
                <a:gd name="T8" fmla="*/ 382 w 2516"/>
                <a:gd name="T9" fmla="*/ 566 h 2516"/>
                <a:gd name="T10" fmla="*/ 566 w 2516"/>
                <a:gd name="T11" fmla="*/ 382 h 2516"/>
                <a:gd name="T12" fmla="*/ 1950 w 2516"/>
                <a:gd name="T13" fmla="*/ 382 h 2516"/>
                <a:gd name="T14" fmla="*/ 2134 w 2516"/>
                <a:gd name="T15" fmla="*/ 566 h 2516"/>
                <a:gd name="T16" fmla="*/ 2134 w 2516"/>
                <a:gd name="T17" fmla="*/ 1950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2516">
                  <a:moveTo>
                    <a:pt x="2134" y="1950"/>
                  </a:moveTo>
                  <a:cubicBezTo>
                    <a:pt x="1950" y="2134"/>
                    <a:pt x="1950" y="2134"/>
                    <a:pt x="1950" y="2134"/>
                  </a:cubicBezTo>
                  <a:cubicBezTo>
                    <a:pt x="1568" y="2516"/>
                    <a:pt x="948" y="2516"/>
                    <a:pt x="566" y="2134"/>
                  </a:cubicBezTo>
                  <a:cubicBezTo>
                    <a:pt x="382" y="1950"/>
                    <a:pt x="382" y="1950"/>
                    <a:pt x="382" y="1950"/>
                  </a:cubicBezTo>
                  <a:cubicBezTo>
                    <a:pt x="0" y="1568"/>
                    <a:pt x="0" y="948"/>
                    <a:pt x="382" y="566"/>
                  </a:cubicBezTo>
                  <a:cubicBezTo>
                    <a:pt x="566" y="382"/>
                    <a:pt x="566" y="382"/>
                    <a:pt x="566" y="382"/>
                  </a:cubicBezTo>
                  <a:cubicBezTo>
                    <a:pt x="948" y="0"/>
                    <a:pt x="1568" y="0"/>
                    <a:pt x="1950" y="382"/>
                  </a:cubicBezTo>
                  <a:cubicBezTo>
                    <a:pt x="2134" y="566"/>
                    <a:pt x="2134" y="566"/>
                    <a:pt x="2134" y="566"/>
                  </a:cubicBezTo>
                  <a:cubicBezTo>
                    <a:pt x="2516" y="948"/>
                    <a:pt x="2516" y="1568"/>
                    <a:pt x="2134" y="1950"/>
                  </a:cubicBezTo>
                  <a:close/>
                </a:path>
              </a:pathLst>
            </a:custGeom>
            <a:solidFill>
              <a:schemeClr val="accent3"/>
            </a:solidFill>
            <a:ln w="53975">
              <a:noFill/>
            </a:ln>
            <a:effectLst>
              <a:outerShdw blurRad="965200" dist="952500" dir="414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E1AACD-222F-47F3-9E4B-9C44FBA0E37D}"/>
                </a:ext>
              </a:extLst>
            </p:cNvPr>
            <p:cNvSpPr txBox="1"/>
            <p:nvPr/>
          </p:nvSpPr>
          <p:spPr>
            <a:xfrm>
              <a:off x="9435380" y="6349359"/>
              <a:ext cx="55656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tr-TR" sz="4800" b="1" dirty="0">
                  <a:solidFill>
                    <a:srgbClr val="FFFFFF"/>
                  </a:solidFill>
                  <a:latin typeface="Camber Semi Bold" pitchFamily="2" charset="0"/>
                </a:rPr>
                <a:t>3</a:t>
              </a:r>
              <a:endParaRPr lang="en-US" sz="4800" b="1" dirty="0">
                <a:solidFill>
                  <a:srgbClr val="FFFFFF"/>
                </a:solidFill>
                <a:latin typeface="Camber Semi Bold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3DCB8F-256F-4C98-8685-2A8A15D13710}"/>
              </a:ext>
            </a:extLst>
          </p:cNvPr>
          <p:cNvGrpSpPr/>
          <p:nvPr/>
        </p:nvGrpSpPr>
        <p:grpSpPr>
          <a:xfrm>
            <a:off x="12524845" y="4662958"/>
            <a:ext cx="4438777" cy="4436915"/>
            <a:chOff x="12524845" y="4662958"/>
            <a:chExt cx="4438777" cy="4436915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37A066D-0086-4D09-8020-300706AAD592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12525776" y="4662027"/>
              <a:ext cx="4436915" cy="4438777"/>
            </a:xfrm>
            <a:custGeom>
              <a:avLst/>
              <a:gdLst>
                <a:gd name="T0" fmla="*/ 2134 w 2516"/>
                <a:gd name="T1" fmla="*/ 1950 h 2516"/>
                <a:gd name="T2" fmla="*/ 1950 w 2516"/>
                <a:gd name="T3" fmla="*/ 2134 h 2516"/>
                <a:gd name="T4" fmla="*/ 566 w 2516"/>
                <a:gd name="T5" fmla="*/ 2134 h 2516"/>
                <a:gd name="T6" fmla="*/ 382 w 2516"/>
                <a:gd name="T7" fmla="*/ 1950 h 2516"/>
                <a:gd name="T8" fmla="*/ 382 w 2516"/>
                <a:gd name="T9" fmla="*/ 566 h 2516"/>
                <a:gd name="T10" fmla="*/ 566 w 2516"/>
                <a:gd name="T11" fmla="*/ 382 h 2516"/>
                <a:gd name="T12" fmla="*/ 1950 w 2516"/>
                <a:gd name="T13" fmla="*/ 382 h 2516"/>
                <a:gd name="T14" fmla="*/ 2134 w 2516"/>
                <a:gd name="T15" fmla="*/ 566 h 2516"/>
                <a:gd name="T16" fmla="*/ 2134 w 2516"/>
                <a:gd name="T17" fmla="*/ 1950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2516">
                  <a:moveTo>
                    <a:pt x="2134" y="1950"/>
                  </a:moveTo>
                  <a:cubicBezTo>
                    <a:pt x="1950" y="2134"/>
                    <a:pt x="1950" y="2134"/>
                    <a:pt x="1950" y="2134"/>
                  </a:cubicBezTo>
                  <a:cubicBezTo>
                    <a:pt x="1568" y="2516"/>
                    <a:pt x="948" y="2516"/>
                    <a:pt x="566" y="2134"/>
                  </a:cubicBezTo>
                  <a:cubicBezTo>
                    <a:pt x="382" y="1950"/>
                    <a:pt x="382" y="1950"/>
                    <a:pt x="382" y="1950"/>
                  </a:cubicBezTo>
                  <a:cubicBezTo>
                    <a:pt x="0" y="1568"/>
                    <a:pt x="0" y="948"/>
                    <a:pt x="382" y="566"/>
                  </a:cubicBezTo>
                  <a:cubicBezTo>
                    <a:pt x="566" y="382"/>
                    <a:pt x="566" y="382"/>
                    <a:pt x="566" y="382"/>
                  </a:cubicBezTo>
                  <a:cubicBezTo>
                    <a:pt x="948" y="0"/>
                    <a:pt x="1568" y="0"/>
                    <a:pt x="1950" y="382"/>
                  </a:cubicBezTo>
                  <a:cubicBezTo>
                    <a:pt x="2134" y="566"/>
                    <a:pt x="2134" y="566"/>
                    <a:pt x="2134" y="566"/>
                  </a:cubicBezTo>
                  <a:cubicBezTo>
                    <a:pt x="2516" y="948"/>
                    <a:pt x="2516" y="1568"/>
                    <a:pt x="2134" y="1950"/>
                  </a:cubicBezTo>
                  <a:close/>
                </a:path>
              </a:pathLst>
            </a:custGeom>
            <a:solidFill>
              <a:schemeClr val="accent5"/>
            </a:solidFill>
            <a:ln w="53975">
              <a:noFill/>
            </a:ln>
            <a:effectLst>
              <a:outerShdw blurRad="965200" dist="952500" dir="414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97016E-4ECE-429B-B3AD-6A7FE37FBD9F}"/>
                </a:ext>
              </a:extLst>
            </p:cNvPr>
            <p:cNvSpPr txBox="1"/>
            <p:nvPr/>
          </p:nvSpPr>
          <p:spPr>
            <a:xfrm>
              <a:off x="14487278" y="6349358"/>
              <a:ext cx="567783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tr-TR" sz="4800" b="1" dirty="0">
                  <a:solidFill>
                    <a:srgbClr val="FFFFFF"/>
                  </a:solidFill>
                  <a:latin typeface="Camber Semi Bold" pitchFamily="2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0AB7E4-F9D8-4ABA-982C-D64C3210CFC0}"/>
              </a:ext>
            </a:extLst>
          </p:cNvPr>
          <p:cNvGrpSpPr/>
          <p:nvPr/>
        </p:nvGrpSpPr>
        <p:grpSpPr>
          <a:xfrm>
            <a:off x="17611472" y="4662958"/>
            <a:ext cx="4438777" cy="4436915"/>
            <a:chOff x="17611472" y="4662958"/>
            <a:chExt cx="4438777" cy="4436915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50F7F96-6361-441E-8A2B-20962E0EAD21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17612403" y="4662027"/>
              <a:ext cx="4436915" cy="4438777"/>
            </a:xfrm>
            <a:custGeom>
              <a:avLst/>
              <a:gdLst>
                <a:gd name="T0" fmla="*/ 2134 w 2516"/>
                <a:gd name="T1" fmla="*/ 1950 h 2516"/>
                <a:gd name="T2" fmla="*/ 1950 w 2516"/>
                <a:gd name="T3" fmla="*/ 2134 h 2516"/>
                <a:gd name="T4" fmla="*/ 566 w 2516"/>
                <a:gd name="T5" fmla="*/ 2134 h 2516"/>
                <a:gd name="T6" fmla="*/ 382 w 2516"/>
                <a:gd name="T7" fmla="*/ 1950 h 2516"/>
                <a:gd name="T8" fmla="*/ 382 w 2516"/>
                <a:gd name="T9" fmla="*/ 566 h 2516"/>
                <a:gd name="T10" fmla="*/ 566 w 2516"/>
                <a:gd name="T11" fmla="*/ 382 h 2516"/>
                <a:gd name="T12" fmla="*/ 1950 w 2516"/>
                <a:gd name="T13" fmla="*/ 382 h 2516"/>
                <a:gd name="T14" fmla="*/ 2134 w 2516"/>
                <a:gd name="T15" fmla="*/ 566 h 2516"/>
                <a:gd name="T16" fmla="*/ 2134 w 2516"/>
                <a:gd name="T17" fmla="*/ 1950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2516">
                  <a:moveTo>
                    <a:pt x="2134" y="1950"/>
                  </a:moveTo>
                  <a:cubicBezTo>
                    <a:pt x="1950" y="2134"/>
                    <a:pt x="1950" y="2134"/>
                    <a:pt x="1950" y="2134"/>
                  </a:cubicBezTo>
                  <a:cubicBezTo>
                    <a:pt x="1568" y="2516"/>
                    <a:pt x="948" y="2516"/>
                    <a:pt x="566" y="2134"/>
                  </a:cubicBezTo>
                  <a:cubicBezTo>
                    <a:pt x="382" y="1950"/>
                    <a:pt x="382" y="1950"/>
                    <a:pt x="382" y="1950"/>
                  </a:cubicBezTo>
                  <a:cubicBezTo>
                    <a:pt x="0" y="1568"/>
                    <a:pt x="0" y="948"/>
                    <a:pt x="382" y="566"/>
                  </a:cubicBezTo>
                  <a:cubicBezTo>
                    <a:pt x="566" y="382"/>
                    <a:pt x="566" y="382"/>
                    <a:pt x="566" y="382"/>
                  </a:cubicBezTo>
                  <a:cubicBezTo>
                    <a:pt x="948" y="0"/>
                    <a:pt x="1568" y="0"/>
                    <a:pt x="1950" y="382"/>
                  </a:cubicBezTo>
                  <a:cubicBezTo>
                    <a:pt x="2134" y="566"/>
                    <a:pt x="2134" y="566"/>
                    <a:pt x="2134" y="566"/>
                  </a:cubicBezTo>
                  <a:cubicBezTo>
                    <a:pt x="2516" y="948"/>
                    <a:pt x="2516" y="1568"/>
                    <a:pt x="2134" y="195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53975">
              <a:noFill/>
            </a:ln>
            <a:effectLst>
              <a:outerShdw blurRad="965200" dist="952500" dir="414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231CA0-517F-471D-A3A2-CDC2A6FA7323}"/>
                </a:ext>
              </a:extLst>
            </p:cNvPr>
            <p:cNvSpPr txBox="1"/>
            <p:nvPr/>
          </p:nvSpPr>
          <p:spPr>
            <a:xfrm>
              <a:off x="19541120" y="5924824"/>
              <a:ext cx="550152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tr-TR" sz="4800" b="1" dirty="0">
                  <a:solidFill>
                    <a:srgbClr val="FFFFFF"/>
                  </a:solidFill>
                  <a:latin typeface="Camber Semi Bold" pitchFamily="2" charset="0"/>
                </a:rPr>
                <a:t>5</a:t>
              </a:r>
              <a:endParaRPr lang="en-US" sz="4800" b="1" dirty="0">
                <a:solidFill>
                  <a:srgbClr val="FFFFFF"/>
                </a:solidFill>
                <a:latin typeface="Camber Semi Bold" pitchFamily="2" charset="0"/>
              </a:endParaRPr>
            </a:p>
          </p:txBody>
        </p:sp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id="{79B9DC4B-04CC-43FF-9245-8B616A5629C2}"/>
              </a:ext>
            </a:extLst>
          </p:cNvPr>
          <p:cNvSpPr>
            <a:spLocks noEditPoints="1"/>
          </p:cNvSpPr>
          <p:nvPr/>
        </p:nvSpPr>
        <p:spPr bwMode="auto">
          <a:xfrm>
            <a:off x="6828463" y="6560975"/>
            <a:ext cx="651169" cy="594050"/>
          </a:xfrm>
          <a:custGeom>
            <a:avLst/>
            <a:gdLst>
              <a:gd name="T0" fmla="*/ 0 w 456"/>
              <a:gd name="T1" fmla="*/ 356 h 416"/>
              <a:gd name="T2" fmla="*/ 147 w 456"/>
              <a:gd name="T3" fmla="*/ 208 h 416"/>
              <a:gd name="T4" fmla="*/ 0 w 456"/>
              <a:gd name="T5" fmla="*/ 58 h 416"/>
              <a:gd name="T6" fmla="*/ 59 w 456"/>
              <a:gd name="T7" fmla="*/ 0 h 416"/>
              <a:gd name="T8" fmla="*/ 265 w 456"/>
              <a:gd name="T9" fmla="*/ 208 h 416"/>
              <a:gd name="T10" fmla="*/ 59 w 456"/>
              <a:gd name="T11" fmla="*/ 416 h 416"/>
              <a:gd name="T12" fmla="*/ 0 w 456"/>
              <a:gd name="T13" fmla="*/ 356 h 416"/>
              <a:gd name="T14" fmla="*/ 248 w 456"/>
              <a:gd name="T15" fmla="*/ 0 h 416"/>
              <a:gd name="T16" fmla="*/ 456 w 456"/>
              <a:gd name="T17" fmla="*/ 208 h 416"/>
              <a:gd name="T18" fmla="*/ 248 w 456"/>
              <a:gd name="T19" fmla="*/ 416 h 416"/>
              <a:gd name="T20" fmla="*/ 191 w 456"/>
              <a:gd name="T21" fmla="*/ 356 h 416"/>
              <a:gd name="T22" fmla="*/ 338 w 456"/>
              <a:gd name="T23" fmla="*/ 208 h 416"/>
              <a:gd name="T24" fmla="*/ 191 w 456"/>
              <a:gd name="T25" fmla="*/ 58 h 416"/>
              <a:gd name="T26" fmla="*/ 248 w 456"/>
              <a:gd name="T27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6" h="416">
                <a:moveTo>
                  <a:pt x="0" y="356"/>
                </a:moveTo>
                <a:lnTo>
                  <a:pt x="147" y="208"/>
                </a:lnTo>
                <a:lnTo>
                  <a:pt x="0" y="58"/>
                </a:lnTo>
                <a:lnTo>
                  <a:pt x="59" y="0"/>
                </a:lnTo>
                <a:lnTo>
                  <a:pt x="265" y="208"/>
                </a:lnTo>
                <a:lnTo>
                  <a:pt x="59" y="416"/>
                </a:lnTo>
                <a:lnTo>
                  <a:pt x="0" y="356"/>
                </a:lnTo>
                <a:close/>
                <a:moveTo>
                  <a:pt x="248" y="0"/>
                </a:moveTo>
                <a:lnTo>
                  <a:pt x="456" y="208"/>
                </a:lnTo>
                <a:lnTo>
                  <a:pt x="248" y="416"/>
                </a:lnTo>
                <a:lnTo>
                  <a:pt x="191" y="356"/>
                </a:lnTo>
                <a:lnTo>
                  <a:pt x="338" y="208"/>
                </a:lnTo>
                <a:lnTo>
                  <a:pt x="191" y="58"/>
                </a:lnTo>
                <a:lnTo>
                  <a:pt x="2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77BAFF3F-7E60-4A0C-AF2C-289E6F49AB38}"/>
              </a:ext>
            </a:extLst>
          </p:cNvPr>
          <p:cNvSpPr>
            <a:spLocks noEditPoints="1"/>
          </p:cNvSpPr>
          <p:nvPr/>
        </p:nvSpPr>
        <p:spPr bwMode="auto">
          <a:xfrm>
            <a:off x="11920503" y="6560975"/>
            <a:ext cx="651169" cy="594050"/>
          </a:xfrm>
          <a:custGeom>
            <a:avLst/>
            <a:gdLst>
              <a:gd name="T0" fmla="*/ 0 w 456"/>
              <a:gd name="T1" fmla="*/ 356 h 416"/>
              <a:gd name="T2" fmla="*/ 147 w 456"/>
              <a:gd name="T3" fmla="*/ 208 h 416"/>
              <a:gd name="T4" fmla="*/ 0 w 456"/>
              <a:gd name="T5" fmla="*/ 58 h 416"/>
              <a:gd name="T6" fmla="*/ 59 w 456"/>
              <a:gd name="T7" fmla="*/ 0 h 416"/>
              <a:gd name="T8" fmla="*/ 265 w 456"/>
              <a:gd name="T9" fmla="*/ 208 h 416"/>
              <a:gd name="T10" fmla="*/ 59 w 456"/>
              <a:gd name="T11" fmla="*/ 416 h 416"/>
              <a:gd name="T12" fmla="*/ 0 w 456"/>
              <a:gd name="T13" fmla="*/ 356 h 416"/>
              <a:gd name="T14" fmla="*/ 248 w 456"/>
              <a:gd name="T15" fmla="*/ 0 h 416"/>
              <a:gd name="T16" fmla="*/ 456 w 456"/>
              <a:gd name="T17" fmla="*/ 208 h 416"/>
              <a:gd name="T18" fmla="*/ 248 w 456"/>
              <a:gd name="T19" fmla="*/ 416 h 416"/>
              <a:gd name="T20" fmla="*/ 191 w 456"/>
              <a:gd name="T21" fmla="*/ 356 h 416"/>
              <a:gd name="T22" fmla="*/ 338 w 456"/>
              <a:gd name="T23" fmla="*/ 208 h 416"/>
              <a:gd name="T24" fmla="*/ 191 w 456"/>
              <a:gd name="T25" fmla="*/ 58 h 416"/>
              <a:gd name="T26" fmla="*/ 248 w 456"/>
              <a:gd name="T27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6" h="416">
                <a:moveTo>
                  <a:pt x="0" y="356"/>
                </a:moveTo>
                <a:lnTo>
                  <a:pt x="147" y="208"/>
                </a:lnTo>
                <a:lnTo>
                  <a:pt x="0" y="58"/>
                </a:lnTo>
                <a:lnTo>
                  <a:pt x="59" y="0"/>
                </a:lnTo>
                <a:lnTo>
                  <a:pt x="265" y="208"/>
                </a:lnTo>
                <a:lnTo>
                  <a:pt x="59" y="416"/>
                </a:lnTo>
                <a:lnTo>
                  <a:pt x="0" y="356"/>
                </a:lnTo>
                <a:close/>
                <a:moveTo>
                  <a:pt x="248" y="0"/>
                </a:moveTo>
                <a:lnTo>
                  <a:pt x="456" y="208"/>
                </a:lnTo>
                <a:lnTo>
                  <a:pt x="248" y="416"/>
                </a:lnTo>
                <a:lnTo>
                  <a:pt x="191" y="356"/>
                </a:lnTo>
                <a:lnTo>
                  <a:pt x="338" y="208"/>
                </a:lnTo>
                <a:lnTo>
                  <a:pt x="191" y="58"/>
                </a:lnTo>
                <a:lnTo>
                  <a:pt x="2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A16E2D7-68FC-4BE1-A7C4-E9B9BAE9FC7A}"/>
              </a:ext>
            </a:extLst>
          </p:cNvPr>
          <p:cNvSpPr>
            <a:spLocks noEditPoints="1"/>
          </p:cNvSpPr>
          <p:nvPr/>
        </p:nvSpPr>
        <p:spPr bwMode="auto">
          <a:xfrm>
            <a:off x="16942893" y="6560975"/>
            <a:ext cx="651169" cy="594050"/>
          </a:xfrm>
          <a:custGeom>
            <a:avLst/>
            <a:gdLst>
              <a:gd name="T0" fmla="*/ 0 w 456"/>
              <a:gd name="T1" fmla="*/ 356 h 416"/>
              <a:gd name="T2" fmla="*/ 147 w 456"/>
              <a:gd name="T3" fmla="*/ 208 h 416"/>
              <a:gd name="T4" fmla="*/ 0 w 456"/>
              <a:gd name="T5" fmla="*/ 58 h 416"/>
              <a:gd name="T6" fmla="*/ 59 w 456"/>
              <a:gd name="T7" fmla="*/ 0 h 416"/>
              <a:gd name="T8" fmla="*/ 265 w 456"/>
              <a:gd name="T9" fmla="*/ 208 h 416"/>
              <a:gd name="T10" fmla="*/ 59 w 456"/>
              <a:gd name="T11" fmla="*/ 416 h 416"/>
              <a:gd name="T12" fmla="*/ 0 w 456"/>
              <a:gd name="T13" fmla="*/ 356 h 416"/>
              <a:gd name="T14" fmla="*/ 248 w 456"/>
              <a:gd name="T15" fmla="*/ 0 h 416"/>
              <a:gd name="T16" fmla="*/ 456 w 456"/>
              <a:gd name="T17" fmla="*/ 208 h 416"/>
              <a:gd name="T18" fmla="*/ 248 w 456"/>
              <a:gd name="T19" fmla="*/ 416 h 416"/>
              <a:gd name="T20" fmla="*/ 191 w 456"/>
              <a:gd name="T21" fmla="*/ 356 h 416"/>
              <a:gd name="T22" fmla="*/ 338 w 456"/>
              <a:gd name="T23" fmla="*/ 208 h 416"/>
              <a:gd name="T24" fmla="*/ 191 w 456"/>
              <a:gd name="T25" fmla="*/ 58 h 416"/>
              <a:gd name="T26" fmla="*/ 248 w 456"/>
              <a:gd name="T27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6" h="416">
                <a:moveTo>
                  <a:pt x="0" y="356"/>
                </a:moveTo>
                <a:lnTo>
                  <a:pt x="147" y="208"/>
                </a:lnTo>
                <a:lnTo>
                  <a:pt x="0" y="58"/>
                </a:lnTo>
                <a:lnTo>
                  <a:pt x="59" y="0"/>
                </a:lnTo>
                <a:lnTo>
                  <a:pt x="265" y="208"/>
                </a:lnTo>
                <a:lnTo>
                  <a:pt x="59" y="416"/>
                </a:lnTo>
                <a:lnTo>
                  <a:pt x="0" y="356"/>
                </a:lnTo>
                <a:close/>
                <a:moveTo>
                  <a:pt x="248" y="0"/>
                </a:moveTo>
                <a:lnTo>
                  <a:pt x="456" y="208"/>
                </a:lnTo>
                <a:lnTo>
                  <a:pt x="248" y="416"/>
                </a:lnTo>
                <a:lnTo>
                  <a:pt x="191" y="356"/>
                </a:lnTo>
                <a:lnTo>
                  <a:pt x="338" y="208"/>
                </a:lnTo>
                <a:lnTo>
                  <a:pt x="191" y="58"/>
                </a:lnTo>
                <a:lnTo>
                  <a:pt x="2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7BE474-C9D0-4961-85C9-0E8848326DC6}"/>
              </a:ext>
            </a:extLst>
          </p:cNvPr>
          <p:cNvSpPr txBox="1"/>
          <p:nvPr/>
        </p:nvSpPr>
        <p:spPr>
          <a:xfrm>
            <a:off x="2680739" y="9296717"/>
            <a:ext cx="3238002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tr-TR" sz="3000" dirty="0"/>
              <a:t> Paydaş katılımını </a:t>
            </a:r>
          </a:p>
          <a:p>
            <a:r>
              <a:rPr lang="tr-TR" sz="3000" dirty="0"/>
              <a:t>içeren tanımlı süreç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AB69C6-4A0F-4953-A094-2719D970FA0F}"/>
              </a:ext>
            </a:extLst>
          </p:cNvPr>
          <p:cNvSpPr txBox="1"/>
          <p:nvPr/>
        </p:nvSpPr>
        <p:spPr>
          <a:xfrm>
            <a:off x="6602373" y="9296381"/>
            <a:ext cx="4748158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tr-TR" sz="3000" dirty="0"/>
              <a:t>Tanımlı sürece bağlı, </a:t>
            </a:r>
          </a:p>
          <a:p>
            <a:pPr algn="ctr"/>
            <a:r>
              <a:rPr lang="tr-TR" sz="3000" dirty="0"/>
              <a:t>kurum geneline yaygınlaşmış </a:t>
            </a:r>
          </a:p>
          <a:p>
            <a:pPr algn="ctr"/>
            <a:r>
              <a:rPr lang="tr-TR" sz="3000" dirty="0"/>
              <a:t>uygulamalar</a:t>
            </a:r>
          </a:p>
          <a:p>
            <a:pPr algn="ctr"/>
            <a:endParaRPr lang="en-US" sz="3000" b="1" dirty="0">
              <a:solidFill>
                <a:schemeClr val="tx1">
                  <a:lumMod val="90000"/>
                  <a:lumOff val="10000"/>
                </a:schemeClr>
              </a:solidFill>
              <a:latin typeface="Camber Semi 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758D65-5197-48DA-94EF-8C0DFA637FF6}"/>
              </a:ext>
            </a:extLst>
          </p:cNvPr>
          <p:cNvSpPr txBox="1"/>
          <p:nvPr/>
        </p:nvSpPr>
        <p:spPr>
          <a:xfrm>
            <a:off x="12698152" y="9170025"/>
            <a:ext cx="4124462" cy="24006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tr-TR" sz="3000" dirty="0"/>
              <a:t>Sistematik bir izleme,</a:t>
            </a:r>
          </a:p>
          <a:p>
            <a:pPr algn="ctr"/>
            <a:r>
              <a:rPr lang="tr-TR" sz="3000" dirty="0"/>
              <a:t>bu izlemenin paydaşlarla </a:t>
            </a:r>
          </a:p>
          <a:p>
            <a:pPr algn="ctr"/>
            <a:r>
              <a:rPr lang="tr-TR" sz="3000" dirty="0"/>
              <a:t>değerlendirilmesi </a:t>
            </a:r>
          </a:p>
          <a:p>
            <a:pPr algn="ctr"/>
            <a:r>
              <a:rPr lang="tr-TR" sz="3000" dirty="0"/>
              <a:t>ve iyileştirmelerin </a:t>
            </a:r>
          </a:p>
          <a:p>
            <a:pPr algn="ctr"/>
            <a:r>
              <a:rPr lang="tr-TR" sz="3000" dirty="0"/>
              <a:t>yapılmış olması</a:t>
            </a:r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23AD44F1-398B-4DBA-848F-B99C9B612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29820" b="47453"/>
          <a:stretch/>
        </p:blipFill>
        <p:spPr>
          <a:xfrm>
            <a:off x="457201" y="0"/>
            <a:ext cx="23929974" cy="3921369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id="{785D1A72-CAFE-435F-82C8-8904AAA4AC41}"/>
              </a:ext>
            </a:extLst>
          </p:cNvPr>
          <p:cNvSpPr txBox="1"/>
          <p:nvPr/>
        </p:nvSpPr>
        <p:spPr>
          <a:xfrm>
            <a:off x="17351585" y="9150375"/>
            <a:ext cx="582629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3000" dirty="0"/>
              <a:t>İçselleştirilmiş,</a:t>
            </a:r>
          </a:p>
          <a:p>
            <a:pPr algn="ctr"/>
            <a:r>
              <a:rPr lang="tr-TR" sz="3000" dirty="0"/>
              <a:t>sistematik, sürdürülebilir, örnek gösterilebilir uygulamalar </a:t>
            </a:r>
          </a:p>
        </p:txBody>
      </p:sp>
    </p:spTree>
    <p:extLst>
      <p:ext uri="{BB962C8B-B14F-4D97-AF65-F5344CB8AC3E}">
        <p14:creationId xmlns:p14="http://schemas.microsoft.com/office/powerpoint/2010/main" val="765077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29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5">
            <a:extLst>
              <a:ext uri="{FF2B5EF4-FFF2-40B4-BE49-F238E27FC236}">
                <a16:creationId xmlns:a16="http://schemas.microsoft.com/office/drawing/2014/main" id="{2A3460B7-BE42-071B-95A6-6C127B258076}"/>
              </a:ext>
            </a:extLst>
          </p:cNvPr>
          <p:cNvCxnSpPr>
            <a:cxnSpLocks/>
          </p:cNvCxnSpPr>
          <p:nvPr/>
        </p:nvCxnSpPr>
        <p:spPr>
          <a:xfrm flipH="1">
            <a:off x="13420485" y="5784397"/>
            <a:ext cx="1179307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arrow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56">
            <a:extLst>
              <a:ext uri="{FF2B5EF4-FFF2-40B4-BE49-F238E27FC236}">
                <a16:creationId xmlns:a16="http://schemas.microsoft.com/office/drawing/2014/main" id="{C242B8B2-AC79-657D-06EE-C238C55110CC}"/>
              </a:ext>
            </a:extLst>
          </p:cNvPr>
          <p:cNvCxnSpPr>
            <a:cxnSpLocks/>
          </p:cNvCxnSpPr>
          <p:nvPr/>
        </p:nvCxnSpPr>
        <p:spPr>
          <a:xfrm flipH="1">
            <a:off x="13405790" y="4085452"/>
            <a:ext cx="1194001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arrow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그룹 79">
            <a:extLst>
              <a:ext uri="{FF2B5EF4-FFF2-40B4-BE49-F238E27FC236}">
                <a16:creationId xmlns:a16="http://schemas.microsoft.com/office/drawing/2014/main" id="{841F74F8-8B15-A6CD-6912-EAF5175BBD57}"/>
              </a:ext>
            </a:extLst>
          </p:cNvPr>
          <p:cNvGrpSpPr/>
          <p:nvPr/>
        </p:nvGrpSpPr>
        <p:grpSpPr>
          <a:xfrm>
            <a:off x="14901049" y="3336958"/>
            <a:ext cx="7010179" cy="1368480"/>
            <a:chOff x="4247889" y="1602206"/>
            <a:chExt cx="2629502" cy="513180"/>
          </a:xfrm>
        </p:grpSpPr>
        <p:grpSp>
          <p:nvGrpSpPr>
            <p:cNvPr id="5" name="그룹 82">
              <a:extLst>
                <a:ext uri="{FF2B5EF4-FFF2-40B4-BE49-F238E27FC236}">
                  <a16:creationId xmlns:a16="http://schemas.microsoft.com/office/drawing/2014/main" id="{256C886B-B26F-FBE5-7218-E76850EDE7B5}"/>
                </a:ext>
              </a:extLst>
            </p:cNvPr>
            <p:cNvGrpSpPr/>
            <p:nvPr/>
          </p:nvGrpSpPr>
          <p:grpSpPr>
            <a:xfrm>
              <a:off x="4247889" y="1602206"/>
              <a:ext cx="2629502" cy="513180"/>
              <a:chOff x="3556001" y="1728788"/>
              <a:chExt cx="2505075" cy="468312"/>
            </a:xfrm>
          </p:grpSpPr>
          <p:sp>
            <p:nvSpPr>
              <p:cNvPr id="7" name="Rectangle 27">
                <a:extLst>
                  <a:ext uri="{FF2B5EF4-FFF2-40B4-BE49-F238E27FC236}">
                    <a16:creationId xmlns:a16="http://schemas.microsoft.com/office/drawing/2014/main" id="{650E4031-3979-4A56-948B-8B8CC0353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376" y="2043113"/>
                <a:ext cx="2090738" cy="1539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9" name="Freeform 28">
                <a:extLst>
                  <a:ext uri="{FF2B5EF4-FFF2-40B4-BE49-F238E27FC236}">
                    <a16:creationId xmlns:a16="http://schemas.microsoft.com/office/drawing/2014/main" id="{7B98ED0F-0FDC-7240-D199-6863DCC7D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001" y="1728788"/>
                <a:ext cx="206375" cy="468312"/>
              </a:xfrm>
              <a:custGeom>
                <a:avLst/>
                <a:gdLst>
                  <a:gd name="T0" fmla="*/ 0 w 130"/>
                  <a:gd name="T1" fmla="*/ 0 h 295"/>
                  <a:gd name="T2" fmla="*/ 0 w 130"/>
                  <a:gd name="T3" fmla="*/ 96 h 295"/>
                  <a:gd name="T4" fmla="*/ 130 w 130"/>
                  <a:gd name="T5" fmla="*/ 295 h 295"/>
                  <a:gd name="T6" fmla="*/ 130 w 130"/>
                  <a:gd name="T7" fmla="*/ 198 h 295"/>
                  <a:gd name="T8" fmla="*/ 0 w 130"/>
                  <a:gd name="T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295">
                    <a:moveTo>
                      <a:pt x="0" y="0"/>
                    </a:moveTo>
                    <a:lnTo>
                      <a:pt x="0" y="96"/>
                    </a:lnTo>
                    <a:lnTo>
                      <a:pt x="130" y="295"/>
                    </a:lnTo>
                    <a:lnTo>
                      <a:pt x="130" y="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10DF8C86-2774-03DC-7419-FCBF3FB71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3113" y="1728788"/>
                <a:ext cx="207963" cy="468312"/>
              </a:xfrm>
              <a:custGeom>
                <a:avLst/>
                <a:gdLst>
                  <a:gd name="T0" fmla="*/ 131 w 131"/>
                  <a:gd name="T1" fmla="*/ 0 h 295"/>
                  <a:gd name="T2" fmla="*/ 131 w 131"/>
                  <a:gd name="T3" fmla="*/ 96 h 295"/>
                  <a:gd name="T4" fmla="*/ 0 w 131"/>
                  <a:gd name="T5" fmla="*/ 295 h 295"/>
                  <a:gd name="T6" fmla="*/ 0 w 131"/>
                  <a:gd name="T7" fmla="*/ 198 h 295"/>
                  <a:gd name="T8" fmla="*/ 131 w 131"/>
                  <a:gd name="T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95">
                    <a:moveTo>
                      <a:pt x="131" y="0"/>
                    </a:moveTo>
                    <a:lnTo>
                      <a:pt x="131" y="96"/>
                    </a:lnTo>
                    <a:lnTo>
                      <a:pt x="0" y="295"/>
                    </a:lnTo>
                    <a:lnTo>
                      <a:pt x="0" y="198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11" name="Freeform 42">
                <a:extLst>
                  <a:ext uri="{FF2B5EF4-FFF2-40B4-BE49-F238E27FC236}">
                    <a16:creationId xmlns:a16="http://schemas.microsoft.com/office/drawing/2014/main" id="{24F9E1D1-8CEE-6FF0-CA78-76B6B0533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001" y="1728788"/>
                <a:ext cx="2505075" cy="314325"/>
              </a:xfrm>
              <a:custGeom>
                <a:avLst/>
                <a:gdLst>
                  <a:gd name="T0" fmla="*/ 1578 w 1578"/>
                  <a:gd name="T1" fmla="*/ 0 h 198"/>
                  <a:gd name="T2" fmla="*/ 0 w 1578"/>
                  <a:gd name="T3" fmla="*/ 0 h 198"/>
                  <a:gd name="T4" fmla="*/ 130 w 1578"/>
                  <a:gd name="T5" fmla="*/ 198 h 198"/>
                  <a:gd name="T6" fmla="*/ 1447 w 1578"/>
                  <a:gd name="T7" fmla="*/ 198 h 198"/>
                  <a:gd name="T8" fmla="*/ 1578 w 1578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8" h="198">
                    <a:moveTo>
                      <a:pt x="1578" y="0"/>
                    </a:moveTo>
                    <a:lnTo>
                      <a:pt x="0" y="0"/>
                    </a:lnTo>
                    <a:lnTo>
                      <a:pt x="130" y="198"/>
                    </a:lnTo>
                    <a:lnTo>
                      <a:pt x="1447" y="198"/>
                    </a:lnTo>
                    <a:lnTo>
                      <a:pt x="1578" y="0"/>
                    </a:lnTo>
                    <a:close/>
                  </a:path>
                </a:pathLst>
              </a:custGeom>
              <a:solidFill>
                <a:srgbClr val="33CC33"/>
              </a:solidFill>
              <a:ln w="3175">
                <a:noFill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800"/>
                  </a:spcAft>
                </a:pPr>
                <a:endParaRPr lang="ko-KR" altLang="en-US" sz="2700" b="1" dirty="0">
                  <a:solidFill>
                    <a:srgbClr val="FFFFFF"/>
                  </a:solidFill>
                  <a:latin typeface="Raleway"/>
                  <a:ea typeface="Roboto Condensed Regular"/>
                  <a:cs typeface="Raleway"/>
                </a:endParaRPr>
              </a:p>
            </p:txBody>
          </p:sp>
        </p:grpSp>
        <p:sp>
          <p:nvSpPr>
            <p:cNvPr id="6" name="TextBox 86">
              <a:extLst>
                <a:ext uri="{FF2B5EF4-FFF2-40B4-BE49-F238E27FC236}">
                  <a16:creationId xmlns:a16="http://schemas.microsoft.com/office/drawing/2014/main" id="{0BB9E7EF-A5C9-F1BD-7D3C-B26BFD6D8F9C}"/>
                </a:ext>
              </a:extLst>
            </p:cNvPr>
            <p:cNvSpPr txBox="1"/>
            <p:nvPr/>
          </p:nvSpPr>
          <p:spPr>
            <a:xfrm>
              <a:off x="4788030" y="1694646"/>
              <a:ext cx="1547554" cy="193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 anchor="t">
              <a:noAutofit/>
            </a:bodyPr>
            <a:lstStyle/>
            <a:p>
              <a:pPr lvl="0" algn="ctr"/>
              <a:r>
                <a:rPr lang="tr-TR" altLang="ko-KR" sz="2700" b="1" dirty="0">
                  <a:latin typeface="Raleway"/>
                  <a:cs typeface="Raleway"/>
                </a:rPr>
                <a:t>5</a:t>
              </a:r>
              <a:endParaRPr lang="ko-KR" altLang="en-US" sz="2700" b="1" dirty="0">
                <a:latin typeface="Raleway"/>
                <a:cs typeface="Raleway"/>
              </a:endParaRPr>
            </a:p>
          </p:txBody>
        </p:sp>
      </p:grpSp>
      <p:grpSp>
        <p:nvGrpSpPr>
          <p:cNvPr id="12" name="그룹 80">
            <a:extLst>
              <a:ext uri="{FF2B5EF4-FFF2-40B4-BE49-F238E27FC236}">
                <a16:creationId xmlns:a16="http://schemas.microsoft.com/office/drawing/2014/main" id="{544661CC-B65B-A238-40BB-3D4E9271638A}"/>
              </a:ext>
            </a:extLst>
          </p:cNvPr>
          <p:cNvGrpSpPr/>
          <p:nvPr/>
        </p:nvGrpSpPr>
        <p:grpSpPr>
          <a:xfrm>
            <a:off x="15478563" y="4970688"/>
            <a:ext cx="5850703" cy="1363843"/>
            <a:chOff x="4464514" y="2115386"/>
            <a:chExt cx="2194585" cy="511441"/>
          </a:xfrm>
        </p:grpSpPr>
        <p:grpSp>
          <p:nvGrpSpPr>
            <p:cNvPr id="13" name="그룹 83">
              <a:extLst>
                <a:ext uri="{FF2B5EF4-FFF2-40B4-BE49-F238E27FC236}">
                  <a16:creationId xmlns:a16="http://schemas.microsoft.com/office/drawing/2014/main" id="{12BCECDD-6084-1476-4571-069DDBF4D5CB}"/>
                </a:ext>
              </a:extLst>
            </p:cNvPr>
            <p:cNvGrpSpPr/>
            <p:nvPr/>
          </p:nvGrpSpPr>
          <p:grpSpPr>
            <a:xfrm>
              <a:off x="4464514" y="2115386"/>
              <a:ext cx="2194585" cy="511441"/>
              <a:chOff x="3762376" y="2197100"/>
              <a:chExt cx="2090738" cy="466725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599F9520-42C7-6672-8A12-E93FCC4EE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338" y="2511425"/>
                <a:ext cx="1674813" cy="152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16" name="Freeform 31">
                <a:extLst>
                  <a:ext uri="{FF2B5EF4-FFF2-40B4-BE49-F238E27FC236}">
                    <a16:creationId xmlns:a16="http://schemas.microsoft.com/office/drawing/2014/main" id="{1A2A4A01-DC1A-22DA-9037-6E6625CFD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376" y="2197100"/>
                <a:ext cx="207963" cy="466725"/>
              </a:xfrm>
              <a:custGeom>
                <a:avLst/>
                <a:gdLst>
                  <a:gd name="T0" fmla="*/ 0 w 131"/>
                  <a:gd name="T1" fmla="*/ 0 h 294"/>
                  <a:gd name="T2" fmla="*/ 131 w 131"/>
                  <a:gd name="T3" fmla="*/ 198 h 294"/>
                  <a:gd name="T4" fmla="*/ 131 w 131"/>
                  <a:gd name="T5" fmla="*/ 294 h 294"/>
                  <a:gd name="T6" fmla="*/ 0 w 131"/>
                  <a:gd name="T7" fmla="*/ 96 h 294"/>
                  <a:gd name="T8" fmla="*/ 0 w 131"/>
                  <a:gd name="T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94">
                    <a:moveTo>
                      <a:pt x="0" y="0"/>
                    </a:moveTo>
                    <a:lnTo>
                      <a:pt x="131" y="198"/>
                    </a:lnTo>
                    <a:lnTo>
                      <a:pt x="131" y="294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0FD56B19-5C92-76C9-9B83-332D015F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5151" y="2197100"/>
                <a:ext cx="207963" cy="466725"/>
              </a:xfrm>
              <a:custGeom>
                <a:avLst/>
                <a:gdLst>
                  <a:gd name="T0" fmla="*/ 131 w 131"/>
                  <a:gd name="T1" fmla="*/ 0 h 294"/>
                  <a:gd name="T2" fmla="*/ 0 w 131"/>
                  <a:gd name="T3" fmla="*/ 198 h 294"/>
                  <a:gd name="T4" fmla="*/ 0 w 131"/>
                  <a:gd name="T5" fmla="*/ 294 h 294"/>
                  <a:gd name="T6" fmla="*/ 131 w 131"/>
                  <a:gd name="T7" fmla="*/ 96 h 294"/>
                  <a:gd name="T8" fmla="*/ 131 w 131"/>
                  <a:gd name="T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94">
                    <a:moveTo>
                      <a:pt x="131" y="0"/>
                    </a:moveTo>
                    <a:lnTo>
                      <a:pt x="0" y="198"/>
                    </a:lnTo>
                    <a:lnTo>
                      <a:pt x="0" y="294"/>
                    </a:lnTo>
                    <a:lnTo>
                      <a:pt x="131" y="9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18" name="Freeform 43">
                <a:extLst>
                  <a:ext uri="{FF2B5EF4-FFF2-40B4-BE49-F238E27FC236}">
                    <a16:creationId xmlns:a16="http://schemas.microsoft.com/office/drawing/2014/main" id="{8BCDBFF3-4781-EA93-83BA-45C5E21CE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376" y="2197100"/>
                <a:ext cx="2090738" cy="314325"/>
              </a:xfrm>
              <a:custGeom>
                <a:avLst/>
                <a:gdLst>
                  <a:gd name="T0" fmla="*/ 0 w 1317"/>
                  <a:gd name="T1" fmla="*/ 0 h 198"/>
                  <a:gd name="T2" fmla="*/ 131 w 1317"/>
                  <a:gd name="T3" fmla="*/ 198 h 198"/>
                  <a:gd name="T4" fmla="*/ 1186 w 1317"/>
                  <a:gd name="T5" fmla="*/ 198 h 198"/>
                  <a:gd name="T6" fmla="*/ 1317 w 1317"/>
                  <a:gd name="T7" fmla="*/ 0 h 198"/>
                  <a:gd name="T8" fmla="*/ 0 w 1317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7" h="198">
                    <a:moveTo>
                      <a:pt x="0" y="0"/>
                    </a:moveTo>
                    <a:lnTo>
                      <a:pt x="131" y="198"/>
                    </a:lnTo>
                    <a:lnTo>
                      <a:pt x="1186" y="198"/>
                    </a:lnTo>
                    <a:lnTo>
                      <a:pt x="13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3175">
                <a:noFill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800"/>
                  </a:spcAft>
                </a:pPr>
                <a:endParaRPr lang="ko-KR" altLang="en-US" sz="2700" b="1" dirty="0">
                  <a:solidFill>
                    <a:srgbClr val="FFFFFF"/>
                  </a:solidFill>
                  <a:latin typeface="Raleway"/>
                  <a:ea typeface="Roboto Condensed Regular"/>
                  <a:cs typeface="Raleway"/>
                </a:endParaRPr>
              </a:p>
            </p:txBody>
          </p:sp>
        </p:grpSp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id="{A911FF9A-8635-479C-00F7-9C11DFAEEDB1}"/>
                </a:ext>
              </a:extLst>
            </p:cNvPr>
            <p:cNvSpPr txBox="1"/>
            <p:nvPr/>
          </p:nvSpPr>
          <p:spPr>
            <a:xfrm>
              <a:off x="4678363" y="2207409"/>
              <a:ext cx="1766886" cy="193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 anchor="t">
              <a:noAutofit/>
            </a:bodyPr>
            <a:lstStyle/>
            <a:p>
              <a:pPr algn="ctr"/>
              <a:r>
                <a:rPr lang="tr-TR" altLang="ko-KR" sz="2700" b="1" dirty="0">
                  <a:latin typeface="Raleway"/>
                  <a:cs typeface="Raleway"/>
                </a:rPr>
                <a:t>4</a:t>
              </a:r>
              <a:endParaRPr lang="ko-KR" altLang="en-US" sz="2700" b="1" dirty="0">
                <a:latin typeface="Raleway"/>
                <a:cs typeface="Raleway"/>
              </a:endParaRPr>
            </a:p>
          </p:txBody>
        </p:sp>
      </p:grpSp>
      <p:grpSp>
        <p:nvGrpSpPr>
          <p:cNvPr id="19" name="그룹 87">
            <a:extLst>
              <a:ext uri="{FF2B5EF4-FFF2-40B4-BE49-F238E27FC236}">
                <a16:creationId xmlns:a16="http://schemas.microsoft.com/office/drawing/2014/main" id="{8A62FCDA-7CB4-06D5-4E3B-0CC916BACC8E}"/>
              </a:ext>
            </a:extLst>
          </p:cNvPr>
          <p:cNvGrpSpPr/>
          <p:nvPr/>
        </p:nvGrpSpPr>
        <p:grpSpPr>
          <a:xfrm>
            <a:off x="16048679" y="6621709"/>
            <a:ext cx="4686782" cy="1368483"/>
            <a:chOff x="4682806" y="2626827"/>
            <a:chExt cx="1758001" cy="513181"/>
          </a:xfrm>
        </p:grpSpPr>
        <p:grpSp>
          <p:nvGrpSpPr>
            <p:cNvPr id="20" name="그룹 84">
              <a:extLst>
                <a:ext uri="{FF2B5EF4-FFF2-40B4-BE49-F238E27FC236}">
                  <a16:creationId xmlns:a16="http://schemas.microsoft.com/office/drawing/2014/main" id="{DB54CDD7-CAEB-6B26-FB6C-5ECEEBC4594C}"/>
                </a:ext>
              </a:extLst>
            </p:cNvPr>
            <p:cNvGrpSpPr/>
            <p:nvPr/>
          </p:nvGrpSpPr>
          <p:grpSpPr>
            <a:xfrm>
              <a:off x="4682806" y="2626827"/>
              <a:ext cx="1758001" cy="513181"/>
              <a:chOff x="3970338" y="2663825"/>
              <a:chExt cx="1674813" cy="468313"/>
            </a:xfrm>
          </p:grpSpPr>
          <p:sp>
            <p:nvSpPr>
              <p:cNvPr id="22" name="Rectangle 33">
                <a:extLst>
                  <a:ext uri="{FF2B5EF4-FFF2-40B4-BE49-F238E27FC236}">
                    <a16:creationId xmlns:a16="http://schemas.microsoft.com/office/drawing/2014/main" id="{C974F9E0-EE02-E11F-93F6-33D712C15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713" y="2979738"/>
                <a:ext cx="1260475" cy="152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23" name="Freeform 34">
                <a:extLst>
                  <a:ext uri="{FF2B5EF4-FFF2-40B4-BE49-F238E27FC236}">
                    <a16:creationId xmlns:a16="http://schemas.microsoft.com/office/drawing/2014/main" id="{F47FB0D7-7FB1-E04D-A687-57E35CED8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338" y="2663825"/>
                <a:ext cx="206375" cy="468312"/>
              </a:xfrm>
              <a:custGeom>
                <a:avLst/>
                <a:gdLst>
                  <a:gd name="T0" fmla="*/ 0 w 130"/>
                  <a:gd name="T1" fmla="*/ 0 h 295"/>
                  <a:gd name="T2" fmla="*/ 0 w 130"/>
                  <a:gd name="T3" fmla="*/ 97 h 295"/>
                  <a:gd name="T4" fmla="*/ 130 w 130"/>
                  <a:gd name="T5" fmla="*/ 295 h 295"/>
                  <a:gd name="T6" fmla="*/ 130 w 130"/>
                  <a:gd name="T7" fmla="*/ 199 h 295"/>
                  <a:gd name="T8" fmla="*/ 0 w 130"/>
                  <a:gd name="T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295">
                    <a:moveTo>
                      <a:pt x="0" y="0"/>
                    </a:moveTo>
                    <a:lnTo>
                      <a:pt x="0" y="97"/>
                    </a:lnTo>
                    <a:lnTo>
                      <a:pt x="130" y="295"/>
                    </a:lnTo>
                    <a:lnTo>
                      <a:pt x="130" y="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24" name="Freeform 35">
                <a:extLst>
                  <a:ext uri="{FF2B5EF4-FFF2-40B4-BE49-F238E27FC236}">
                    <a16:creationId xmlns:a16="http://schemas.microsoft.com/office/drawing/2014/main" id="{5ED30E87-2F52-1659-91F0-DAC424DE6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188" y="2663825"/>
                <a:ext cx="207963" cy="468312"/>
              </a:xfrm>
              <a:custGeom>
                <a:avLst/>
                <a:gdLst>
                  <a:gd name="T0" fmla="*/ 131 w 131"/>
                  <a:gd name="T1" fmla="*/ 0 h 295"/>
                  <a:gd name="T2" fmla="*/ 131 w 131"/>
                  <a:gd name="T3" fmla="*/ 97 h 295"/>
                  <a:gd name="T4" fmla="*/ 0 w 131"/>
                  <a:gd name="T5" fmla="*/ 295 h 295"/>
                  <a:gd name="T6" fmla="*/ 0 w 131"/>
                  <a:gd name="T7" fmla="*/ 199 h 295"/>
                  <a:gd name="T8" fmla="*/ 131 w 131"/>
                  <a:gd name="T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95">
                    <a:moveTo>
                      <a:pt x="131" y="0"/>
                    </a:moveTo>
                    <a:lnTo>
                      <a:pt x="131" y="97"/>
                    </a:lnTo>
                    <a:lnTo>
                      <a:pt x="0" y="295"/>
                    </a:lnTo>
                    <a:lnTo>
                      <a:pt x="0" y="199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25" name="Freeform 44">
                <a:extLst>
                  <a:ext uri="{FF2B5EF4-FFF2-40B4-BE49-F238E27FC236}">
                    <a16:creationId xmlns:a16="http://schemas.microsoft.com/office/drawing/2014/main" id="{DCAB732E-6AAD-CB39-AD66-0995DE4E7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338" y="2663825"/>
                <a:ext cx="1674813" cy="315912"/>
              </a:xfrm>
              <a:custGeom>
                <a:avLst/>
                <a:gdLst>
                  <a:gd name="T0" fmla="*/ 130 w 1055"/>
                  <a:gd name="T1" fmla="*/ 199 h 199"/>
                  <a:gd name="T2" fmla="*/ 924 w 1055"/>
                  <a:gd name="T3" fmla="*/ 199 h 199"/>
                  <a:gd name="T4" fmla="*/ 1055 w 1055"/>
                  <a:gd name="T5" fmla="*/ 0 h 199"/>
                  <a:gd name="T6" fmla="*/ 0 w 1055"/>
                  <a:gd name="T7" fmla="*/ 0 h 199"/>
                  <a:gd name="T8" fmla="*/ 130 w 1055"/>
                  <a:gd name="T9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5" h="199">
                    <a:moveTo>
                      <a:pt x="130" y="199"/>
                    </a:moveTo>
                    <a:lnTo>
                      <a:pt x="924" y="199"/>
                    </a:lnTo>
                    <a:lnTo>
                      <a:pt x="1055" y="0"/>
                    </a:lnTo>
                    <a:lnTo>
                      <a:pt x="0" y="0"/>
                    </a:lnTo>
                    <a:lnTo>
                      <a:pt x="130" y="199"/>
                    </a:lnTo>
                    <a:close/>
                  </a:path>
                </a:pathLst>
              </a:custGeom>
              <a:solidFill>
                <a:srgbClr val="00FF99"/>
              </a:solidFill>
              <a:ln w="3175">
                <a:noFill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800"/>
                  </a:spcAft>
                </a:pPr>
                <a:endParaRPr lang="ko-KR" altLang="en-US" sz="2700" b="1" dirty="0">
                  <a:solidFill>
                    <a:srgbClr val="FFFFFF"/>
                  </a:solidFill>
                  <a:latin typeface="Raleway"/>
                  <a:ea typeface="Roboto Condensed Regular"/>
                  <a:cs typeface="Raleway"/>
                </a:endParaRPr>
              </a:p>
            </p:txBody>
          </p:sp>
        </p:grpSp>
        <p:sp>
          <p:nvSpPr>
            <p:cNvPr id="21" name="TextBox 100">
              <a:extLst>
                <a:ext uri="{FF2B5EF4-FFF2-40B4-BE49-F238E27FC236}">
                  <a16:creationId xmlns:a16="http://schemas.microsoft.com/office/drawing/2014/main" id="{8B7E680C-6236-1A5A-A2E9-980BA4E8D769}"/>
                </a:ext>
              </a:extLst>
            </p:cNvPr>
            <p:cNvSpPr txBox="1"/>
            <p:nvPr/>
          </p:nvSpPr>
          <p:spPr>
            <a:xfrm>
              <a:off x="4788030" y="2720171"/>
              <a:ext cx="1547554" cy="193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 anchor="t">
              <a:noAutofit/>
            </a:bodyPr>
            <a:lstStyle/>
            <a:p>
              <a:pPr algn="ctr"/>
              <a:r>
                <a:rPr lang="tr-TR" altLang="ko-KR" sz="2700" b="1" dirty="0">
                  <a:latin typeface="Raleway"/>
                  <a:cs typeface="Raleway"/>
                </a:rPr>
                <a:t>3</a:t>
              </a:r>
              <a:endParaRPr lang="ko-KR" altLang="en-US" sz="2700" b="1" dirty="0">
                <a:latin typeface="Raleway"/>
                <a:cs typeface="Raleway"/>
              </a:endParaRPr>
            </a:p>
          </p:txBody>
        </p:sp>
      </p:grpSp>
      <p:grpSp>
        <p:nvGrpSpPr>
          <p:cNvPr id="26" name="그룹 88">
            <a:extLst>
              <a:ext uri="{FF2B5EF4-FFF2-40B4-BE49-F238E27FC236}">
                <a16:creationId xmlns:a16="http://schemas.microsoft.com/office/drawing/2014/main" id="{C7C943A2-8078-C93B-B2CD-1ED11AF2A475}"/>
              </a:ext>
            </a:extLst>
          </p:cNvPr>
          <p:cNvGrpSpPr/>
          <p:nvPr/>
        </p:nvGrpSpPr>
        <p:grpSpPr>
          <a:xfrm>
            <a:off x="16647853" y="8153314"/>
            <a:ext cx="3527305" cy="1368480"/>
            <a:chOff x="4899432" y="3140008"/>
            <a:chExt cx="1323084" cy="513180"/>
          </a:xfrm>
        </p:grpSpPr>
        <p:grpSp>
          <p:nvGrpSpPr>
            <p:cNvPr id="27" name="그룹 85">
              <a:extLst>
                <a:ext uri="{FF2B5EF4-FFF2-40B4-BE49-F238E27FC236}">
                  <a16:creationId xmlns:a16="http://schemas.microsoft.com/office/drawing/2014/main" id="{EBD3A8C0-302B-70EE-3A8C-66CC8871154D}"/>
                </a:ext>
              </a:extLst>
            </p:cNvPr>
            <p:cNvGrpSpPr/>
            <p:nvPr/>
          </p:nvGrpSpPr>
          <p:grpSpPr>
            <a:xfrm>
              <a:off x="4899432" y="3140008"/>
              <a:ext cx="1323084" cy="513180"/>
              <a:chOff x="4176713" y="3132138"/>
              <a:chExt cx="1260476" cy="468312"/>
            </a:xfrm>
          </p:grpSpPr>
          <p:sp>
            <p:nvSpPr>
              <p:cNvPr id="29" name="Rectangle 36">
                <a:extLst>
                  <a:ext uri="{FF2B5EF4-FFF2-40B4-BE49-F238E27FC236}">
                    <a16:creationId xmlns:a16="http://schemas.microsoft.com/office/drawing/2014/main" id="{7B976C19-D4E0-B83C-CBCD-0EE3BCDB5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4676" y="3446463"/>
                <a:ext cx="844550" cy="1539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41E74A66-6CDE-7E49-B861-92F46EB3A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3132138"/>
                <a:ext cx="207963" cy="468312"/>
              </a:xfrm>
              <a:custGeom>
                <a:avLst/>
                <a:gdLst>
                  <a:gd name="T0" fmla="*/ 0 w 131"/>
                  <a:gd name="T1" fmla="*/ 0 h 295"/>
                  <a:gd name="T2" fmla="*/ 0 w 131"/>
                  <a:gd name="T3" fmla="*/ 96 h 295"/>
                  <a:gd name="T4" fmla="*/ 131 w 131"/>
                  <a:gd name="T5" fmla="*/ 295 h 295"/>
                  <a:gd name="T6" fmla="*/ 131 w 131"/>
                  <a:gd name="T7" fmla="*/ 198 h 295"/>
                  <a:gd name="T8" fmla="*/ 0 w 131"/>
                  <a:gd name="T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95">
                    <a:moveTo>
                      <a:pt x="0" y="0"/>
                    </a:moveTo>
                    <a:lnTo>
                      <a:pt x="0" y="96"/>
                    </a:lnTo>
                    <a:lnTo>
                      <a:pt x="131" y="295"/>
                    </a:lnTo>
                    <a:lnTo>
                      <a:pt x="131" y="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31" name="Freeform 38">
                <a:extLst>
                  <a:ext uri="{FF2B5EF4-FFF2-40B4-BE49-F238E27FC236}">
                    <a16:creationId xmlns:a16="http://schemas.microsoft.com/office/drawing/2014/main" id="{C63D8E7B-FEF0-F02B-A161-61A75622D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6" y="3132138"/>
                <a:ext cx="207963" cy="468312"/>
              </a:xfrm>
              <a:custGeom>
                <a:avLst/>
                <a:gdLst>
                  <a:gd name="T0" fmla="*/ 131 w 131"/>
                  <a:gd name="T1" fmla="*/ 0 h 295"/>
                  <a:gd name="T2" fmla="*/ 131 w 131"/>
                  <a:gd name="T3" fmla="*/ 96 h 295"/>
                  <a:gd name="T4" fmla="*/ 0 w 131"/>
                  <a:gd name="T5" fmla="*/ 295 h 295"/>
                  <a:gd name="T6" fmla="*/ 0 w 131"/>
                  <a:gd name="T7" fmla="*/ 198 h 295"/>
                  <a:gd name="T8" fmla="*/ 131 w 131"/>
                  <a:gd name="T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95">
                    <a:moveTo>
                      <a:pt x="131" y="0"/>
                    </a:moveTo>
                    <a:lnTo>
                      <a:pt x="131" y="96"/>
                    </a:lnTo>
                    <a:lnTo>
                      <a:pt x="0" y="295"/>
                    </a:lnTo>
                    <a:lnTo>
                      <a:pt x="0" y="198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32" name="Freeform 45">
                <a:extLst>
                  <a:ext uri="{FF2B5EF4-FFF2-40B4-BE49-F238E27FC236}">
                    <a16:creationId xmlns:a16="http://schemas.microsoft.com/office/drawing/2014/main" id="{532B11A3-C45A-2206-37E2-0CDA16A4A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3132138"/>
                <a:ext cx="1260475" cy="314325"/>
              </a:xfrm>
              <a:custGeom>
                <a:avLst/>
                <a:gdLst>
                  <a:gd name="T0" fmla="*/ 131 w 794"/>
                  <a:gd name="T1" fmla="*/ 198 h 198"/>
                  <a:gd name="T2" fmla="*/ 663 w 794"/>
                  <a:gd name="T3" fmla="*/ 198 h 198"/>
                  <a:gd name="T4" fmla="*/ 794 w 794"/>
                  <a:gd name="T5" fmla="*/ 0 h 198"/>
                  <a:gd name="T6" fmla="*/ 0 w 794"/>
                  <a:gd name="T7" fmla="*/ 0 h 198"/>
                  <a:gd name="T8" fmla="*/ 131 w 794"/>
                  <a:gd name="T9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4" h="198">
                    <a:moveTo>
                      <a:pt x="131" y="198"/>
                    </a:moveTo>
                    <a:lnTo>
                      <a:pt x="663" y="198"/>
                    </a:lnTo>
                    <a:lnTo>
                      <a:pt x="794" y="0"/>
                    </a:lnTo>
                    <a:lnTo>
                      <a:pt x="0" y="0"/>
                    </a:lnTo>
                    <a:lnTo>
                      <a:pt x="131" y="198"/>
                    </a:lnTo>
                    <a:close/>
                  </a:path>
                </a:pathLst>
              </a:custGeom>
              <a:solidFill>
                <a:srgbClr val="00FFCC"/>
              </a:solidFill>
              <a:ln w="3175">
                <a:noFill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800"/>
                  </a:spcAft>
                </a:pPr>
                <a:endParaRPr lang="ko-KR" altLang="en-US" sz="2700" b="1" dirty="0">
                  <a:solidFill>
                    <a:srgbClr val="FFFFFF"/>
                  </a:solidFill>
                  <a:latin typeface="Raleway"/>
                  <a:ea typeface="Roboto Condensed Regular"/>
                  <a:cs typeface="Raleway"/>
                </a:endParaRPr>
              </a:p>
            </p:txBody>
          </p:sp>
        </p:grpSp>
        <p:sp>
          <p:nvSpPr>
            <p:cNvPr id="28" name="TextBox 107">
              <a:extLst>
                <a:ext uri="{FF2B5EF4-FFF2-40B4-BE49-F238E27FC236}">
                  <a16:creationId xmlns:a16="http://schemas.microsoft.com/office/drawing/2014/main" id="{D0FF29D8-201E-CC3B-74F2-6781423C9A42}"/>
                </a:ext>
              </a:extLst>
            </p:cNvPr>
            <p:cNvSpPr txBox="1"/>
            <p:nvPr/>
          </p:nvSpPr>
          <p:spPr>
            <a:xfrm>
              <a:off x="4967392" y="3232934"/>
              <a:ext cx="1188828" cy="193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 anchor="t">
              <a:noAutofit/>
            </a:bodyPr>
            <a:lstStyle/>
            <a:p>
              <a:pPr algn="ctr"/>
              <a:r>
                <a:rPr lang="tr-TR" altLang="ko-KR" sz="2700" b="1" dirty="0">
                  <a:latin typeface="Raleway"/>
                  <a:cs typeface="Raleway"/>
                </a:rPr>
                <a:t>2</a:t>
              </a:r>
              <a:endParaRPr lang="ko-KR" altLang="en-US" sz="2700" b="1" dirty="0">
                <a:latin typeface="Raleway"/>
                <a:cs typeface="Raleway"/>
              </a:endParaRPr>
            </a:p>
          </p:txBody>
        </p:sp>
      </p:grpSp>
      <p:grpSp>
        <p:nvGrpSpPr>
          <p:cNvPr id="33" name="그룹 95">
            <a:extLst>
              <a:ext uri="{FF2B5EF4-FFF2-40B4-BE49-F238E27FC236}">
                <a16:creationId xmlns:a16="http://schemas.microsoft.com/office/drawing/2014/main" id="{7920A5D0-1671-0D1D-51EF-239D508EFA71}"/>
              </a:ext>
            </a:extLst>
          </p:cNvPr>
          <p:cNvGrpSpPr/>
          <p:nvPr/>
        </p:nvGrpSpPr>
        <p:grpSpPr>
          <a:xfrm>
            <a:off x="16353996" y="9769597"/>
            <a:ext cx="4115015" cy="1730572"/>
            <a:chOff x="4788030" y="3653188"/>
            <a:chExt cx="1547554" cy="869798"/>
          </a:xfrm>
        </p:grpSpPr>
        <p:grpSp>
          <p:nvGrpSpPr>
            <p:cNvPr id="34" name="그룹 86">
              <a:extLst>
                <a:ext uri="{FF2B5EF4-FFF2-40B4-BE49-F238E27FC236}">
                  <a16:creationId xmlns:a16="http://schemas.microsoft.com/office/drawing/2014/main" id="{631F896D-A8BD-D580-AF4B-BAB681017544}"/>
                </a:ext>
              </a:extLst>
            </p:cNvPr>
            <p:cNvGrpSpPr/>
            <p:nvPr/>
          </p:nvGrpSpPr>
          <p:grpSpPr>
            <a:xfrm>
              <a:off x="5117724" y="3653188"/>
              <a:ext cx="886499" cy="869798"/>
              <a:chOff x="4384676" y="3600450"/>
              <a:chExt cx="844550" cy="793750"/>
            </a:xfrm>
          </p:grpSpPr>
          <p:sp>
            <p:nvSpPr>
              <p:cNvPr id="36" name="Freeform 39">
                <a:extLst>
                  <a:ext uri="{FF2B5EF4-FFF2-40B4-BE49-F238E27FC236}">
                    <a16:creationId xmlns:a16="http://schemas.microsoft.com/office/drawing/2014/main" id="{FC5A565C-BFA4-BE92-0C67-117B0E975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6" y="3600450"/>
                <a:ext cx="422275" cy="793750"/>
              </a:xfrm>
              <a:custGeom>
                <a:avLst/>
                <a:gdLst>
                  <a:gd name="T0" fmla="*/ 0 w 266"/>
                  <a:gd name="T1" fmla="*/ 0 h 500"/>
                  <a:gd name="T2" fmla="*/ 0 w 266"/>
                  <a:gd name="T3" fmla="*/ 96 h 500"/>
                  <a:gd name="T4" fmla="*/ 266 w 266"/>
                  <a:gd name="T5" fmla="*/ 500 h 500"/>
                  <a:gd name="T6" fmla="*/ 266 w 266"/>
                  <a:gd name="T7" fmla="*/ 404 h 500"/>
                  <a:gd name="T8" fmla="*/ 0 w 266"/>
                  <a:gd name="T9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500">
                    <a:moveTo>
                      <a:pt x="0" y="0"/>
                    </a:moveTo>
                    <a:lnTo>
                      <a:pt x="0" y="96"/>
                    </a:lnTo>
                    <a:lnTo>
                      <a:pt x="266" y="500"/>
                    </a:lnTo>
                    <a:lnTo>
                      <a:pt x="266" y="4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37" name="Freeform 40">
                <a:extLst>
                  <a:ext uri="{FF2B5EF4-FFF2-40B4-BE49-F238E27FC236}">
                    <a16:creationId xmlns:a16="http://schemas.microsoft.com/office/drawing/2014/main" id="{9DA70B93-4B22-950A-E9C5-CB034BD8C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951" y="3600450"/>
                <a:ext cx="422275" cy="793750"/>
              </a:xfrm>
              <a:custGeom>
                <a:avLst/>
                <a:gdLst>
                  <a:gd name="T0" fmla="*/ 266 w 266"/>
                  <a:gd name="T1" fmla="*/ 0 h 500"/>
                  <a:gd name="T2" fmla="*/ 266 w 266"/>
                  <a:gd name="T3" fmla="*/ 96 h 500"/>
                  <a:gd name="T4" fmla="*/ 0 w 266"/>
                  <a:gd name="T5" fmla="*/ 500 h 500"/>
                  <a:gd name="T6" fmla="*/ 0 w 266"/>
                  <a:gd name="T7" fmla="*/ 404 h 500"/>
                  <a:gd name="T8" fmla="*/ 266 w 266"/>
                  <a:gd name="T9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500">
                    <a:moveTo>
                      <a:pt x="266" y="0"/>
                    </a:moveTo>
                    <a:lnTo>
                      <a:pt x="266" y="96"/>
                    </a:lnTo>
                    <a:lnTo>
                      <a:pt x="0" y="500"/>
                    </a:lnTo>
                    <a:lnTo>
                      <a:pt x="0" y="404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 b="1" dirty="0">
                  <a:solidFill>
                    <a:srgbClr val="FFFFFF"/>
                  </a:solidFill>
                  <a:latin typeface="Raleway"/>
                  <a:cs typeface="Raleway"/>
                </a:endParaRPr>
              </a:p>
            </p:txBody>
          </p:sp>
          <p:sp>
            <p:nvSpPr>
              <p:cNvPr id="38" name="Freeform 119">
                <a:extLst>
                  <a:ext uri="{FF2B5EF4-FFF2-40B4-BE49-F238E27FC236}">
                    <a16:creationId xmlns:a16="http://schemas.microsoft.com/office/drawing/2014/main" id="{DB18E413-1962-BB5A-0179-57A071426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6" y="3600450"/>
                <a:ext cx="844550" cy="641350"/>
              </a:xfrm>
              <a:custGeom>
                <a:avLst/>
                <a:gdLst>
                  <a:gd name="T0" fmla="*/ 266 w 532"/>
                  <a:gd name="T1" fmla="*/ 404 h 404"/>
                  <a:gd name="T2" fmla="*/ 532 w 532"/>
                  <a:gd name="T3" fmla="*/ 0 h 404"/>
                  <a:gd name="T4" fmla="*/ 0 w 532"/>
                  <a:gd name="T5" fmla="*/ 0 h 404"/>
                  <a:gd name="T6" fmla="*/ 266 w 532"/>
                  <a:gd name="T7" fmla="*/ 404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2" h="404">
                    <a:moveTo>
                      <a:pt x="266" y="404"/>
                    </a:moveTo>
                    <a:lnTo>
                      <a:pt x="532" y="0"/>
                    </a:lnTo>
                    <a:lnTo>
                      <a:pt x="0" y="0"/>
                    </a:lnTo>
                    <a:lnTo>
                      <a:pt x="266" y="404"/>
                    </a:lnTo>
                    <a:close/>
                  </a:path>
                </a:pathLst>
              </a:custGeom>
              <a:solidFill>
                <a:srgbClr val="CCFFCC"/>
              </a:solidFill>
              <a:ln w="3175">
                <a:noFill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800"/>
                  </a:spcAft>
                </a:pPr>
                <a:endParaRPr lang="ko-KR" altLang="en-US" sz="2700" b="1" dirty="0">
                  <a:solidFill>
                    <a:srgbClr val="FFFFFF"/>
                  </a:solidFill>
                  <a:latin typeface="Raleway"/>
                  <a:ea typeface="Roboto Condensed Regular"/>
                  <a:cs typeface="Raleway"/>
                </a:endParaRPr>
              </a:p>
            </p:txBody>
          </p:sp>
        </p:grpSp>
        <p:sp>
          <p:nvSpPr>
            <p:cNvPr id="35" name="TextBox 116">
              <a:extLst>
                <a:ext uri="{FF2B5EF4-FFF2-40B4-BE49-F238E27FC236}">
                  <a16:creationId xmlns:a16="http://schemas.microsoft.com/office/drawing/2014/main" id="{D8E2A0CD-6298-A96D-47D2-DCE1D86B85A5}"/>
                </a:ext>
              </a:extLst>
            </p:cNvPr>
            <p:cNvSpPr txBox="1"/>
            <p:nvPr/>
          </p:nvSpPr>
          <p:spPr>
            <a:xfrm>
              <a:off x="4788030" y="3740934"/>
              <a:ext cx="1547554" cy="193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 anchor="t">
              <a:noAutofit/>
            </a:bodyPr>
            <a:lstStyle/>
            <a:p>
              <a:pPr algn="ctr"/>
              <a:r>
                <a:rPr lang="tr-TR" altLang="ko-KR" sz="2700" b="1" dirty="0">
                  <a:latin typeface="Raleway"/>
                  <a:cs typeface="Raleway"/>
                </a:rPr>
                <a:t>1</a:t>
              </a:r>
              <a:endParaRPr lang="ko-KR" altLang="en-US" sz="2700" b="1" dirty="0">
                <a:latin typeface="Raleway"/>
                <a:cs typeface="Raleway"/>
              </a:endParaRPr>
            </a:p>
          </p:txBody>
        </p:sp>
      </p:grpSp>
      <p:cxnSp>
        <p:nvCxnSpPr>
          <p:cNvPr id="39" name="Straight Connector 120">
            <a:extLst>
              <a:ext uri="{FF2B5EF4-FFF2-40B4-BE49-F238E27FC236}">
                <a16:creationId xmlns:a16="http://schemas.microsoft.com/office/drawing/2014/main" id="{FAD65BAB-D951-595B-F5B2-2994ED7E6499}"/>
              </a:ext>
            </a:extLst>
          </p:cNvPr>
          <p:cNvCxnSpPr>
            <a:cxnSpLocks/>
          </p:cNvCxnSpPr>
          <p:nvPr/>
        </p:nvCxnSpPr>
        <p:spPr>
          <a:xfrm flipH="1">
            <a:off x="13415344" y="7449805"/>
            <a:ext cx="125863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arrow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133">
            <a:extLst>
              <a:ext uri="{FF2B5EF4-FFF2-40B4-BE49-F238E27FC236}">
                <a16:creationId xmlns:a16="http://schemas.microsoft.com/office/drawing/2014/main" id="{E09D5F50-491C-8BD6-9255-8035217F3124}"/>
              </a:ext>
            </a:extLst>
          </p:cNvPr>
          <p:cNvSpPr txBox="1"/>
          <p:nvPr/>
        </p:nvSpPr>
        <p:spPr>
          <a:xfrm>
            <a:off x="14275088" y="97635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>
                <a:solidFill>
                  <a:srgbClr val="009900"/>
                </a:solidFill>
                <a:latin typeface="Raleway"/>
                <a:cs typeface="Raleway"/>
              </a:rPr>
              <a:t>OLGUNLUK DÜZEYLERİ</a:t>
            </a:r>
            <a:endParaRPr lang="id-ID" sz="6000" b="1" dirty="0">
              <a:solidFill>
                <a:srgbClr val="009900"/>
              </a:solidFill>
              <a:latin typeface="Raleway"/>
              <a:cs typeface="Raleway"/>
            </a:endParaRPr>
          </a:p>
        </p:txBody>
      </p:sp>
      <p:sp>
        <p:nvSpPr>
          <p:cNvPr id="41" name="TextBox 60">
            <a:extLst>
              <a:ext uri="{FF2B5EF4-FFF2-40B4-BE49-F238E27FC236}">
                <a16:creationId xmlns:a16="http://schemas.microsoft.com/office/drawing/2014/main" id="{A81A8866-056F-6523-BFC5-A943D5B76359}"/>
              </a:ext>
            </a:extLst>
          </p:cNvPr>
          <p:cNvSpPr txBox="1"/>
          <p:nvPr/>
        </p:nvSpPr>
        <p:spPr>
          <a:xfrm flipH="1">
            <a:off x="9515321" y="10280273"/>
            <a:ext cx="3541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2" name="Straight Connector 55">
            <a:extLst>
              <a:ext uri="{FF2B5EF4-FFF2-40B4-BE49-F238E27FC236}">
                <a16:creationId xmlns:a16="http://schemas.microsoft.com/office/drawing/2014/main" id="{DD553133-81C5-5A64-354F-991390864EA3}"/>
              </a:ext>
            </a:extLst>
          </p:cNvPr>
          <p:cNvCxnSpPr>
            <a:cxnSpLocks/>
          </p:cNvCxnSpPr>
          <p:nvPr/>
        </p:nvCxnSpPr>
        <p:spPr>
          <a:xfrm flipH="1">
            <a:off x="13455007" y="9272862"/>
            <a:ext cx="1179307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arrow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55">
            <a:extLst>
              <a:ext uri="{FF2B5EF4-FFF2-40B4-BE49-F238E27FC236}">
                <a16:creationId xmlns:a16="http://schemas.microsoft.com/office/drawing/2014/main" id="{B20B75A1-93BC-A4E6-A690-F24F91D6DBF5}"/>
              </a:ext>
            </a:extLst>
          </p:cNvPr>
          <p:cNvCxnSpPr>
            <a:cxnSpLocks/>
          </p:cNvCxnSpPr>
          <p:nvPr/>
        </p:nvCxnSpPr>
        <p:spPr>
          <a:xfrm flipH="1">
            <a:off x="13420484" y="10971971"/>
            <a:ext cx="1179307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arrow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61">
            <a:extLst>
              <a:ext uri="{FF2B5EF4-FFF2-40B4-BE49-F238E27FC236}">
                <a16:creationId xmlns:a16="http://schemas.microsoft.com/office/drawing/2014/main" id="{368E16DA-ACD9-9C4B-921D-41F65ED49B36}"/>
              </a:ext>
            </a:extLst>
          </p:cNvPr>
          <p:cNvSpPr txBox="1"/>
          <p:nvPr/>
        </p:nvSpPr>
        <p:spPr>
          <a:xfrm flipH="1">
            <a:off x="2086561" y="10696586"/>
            <a:ext cx="9345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Çalışma Bulunmaktadır </a:t>
            </a:r>
          </a:p>
          <a:p>
            <a:pPr lvl="0"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Planlama, tanımlı süreç veya mekanizmalar bulunmamaktadır.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Dikdörtgen 44">
            <a:extLst>
              <a:ext uri="{FF2B5EF4-FFF2-40B4-BE49-F238E27FC236}">
                <a16:creationId xmlns:a16="http://schemas.microsoft.com/office/drawing/2014/main" id="{BC24ACF0-C09D-9E92-8EF9-C764C5BA556B}"/>
              </a:ext>
            </a:extLst>
          </p:cNvPr>
          <p:cNvSpPr/>
          <p:nvPr/>
        </p:nvSpPr>
        <p:spPr>
          <a:xfrm>
            <a:off x="2086561" y="8837554"/>
            <a:ext cx="110429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Planlama (P)</a:t>
            </a:r>
          </a:p>
          <a:p>
            <a:pPr lvl="0">
              <a:defRPr/>
            </a:pPr>
            <a:r>
              <a:rPr lang="tr-TR" sz="2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Planlama (tanımlı süreç) bulunmakta; ancak herhangi bir </a:t>
            </a:r>
          </a:p>
          <a:p>
            <a:pPr lvl="0">
              <a:defRPr/>
            </a:pPr>
            <a:r>
              <a:rPr lang="tr-TR" sz="2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uygulama bulunmamakta veya kısmi uygulamalar bulunmaktadır.</a:t>
            </a:r>
            <a:endParaRPr lang="en-US" sz="28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TextBox 51">
            <a:extLst>
              <a:ext uri="{FF2B5EF4-FFF2-40B4-BE49-F238E27FC236}">
                <a16:creationId xmlns:a16="http://schemas.microsoft.com/office/drawing/2014/main" id="{CFCD5022-6D7A-C108-6B9D-C947BE7A12C9}"/>
              </a:ext>
            </a:extLst>
          </p:cNvPr>
          <p:cNvSpPr txBox="1"/>
          <p:nvPr/>
        </p:nvSpPr>
        <p:spPr>
          <a:xfrm flipH="1">
            <a:off x="2086561" y="6707626"/>
            <a:ext cx="101470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Planlama ve Uygulama (P-U)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Kurumun geneli kapsayan uygulamalar bulunmaktadır ve uygulamalardan bazı sonuçlar elde edilmiştir. Ancak bu sonuçların </a:t>
            </a:r>
            <a:r>
              <a:rPr kumimoji="0" lang="tr-TR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izlemesi yapılmamakta veya kısmen yapılmakta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dır.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TextBox 44">
            <a:extLst>
              <a:ext uri="{FF2B5EF4-FFF2-40B4-BE49-F238E27FC236}">
                <a16:creationId xmlns:a16="http://schemas.microsoft.com/office/drawing/2014/main" id="{73E3A768-1766-C6DE-CB3C-345BCF3F6F9C}"/>
              </a:ext>
            </a:extLst>
          </p:cNvPr>
          <p:cNvSpPr txBox="1"/>
          <p:nvPr/>
        </p:nvSpPr>
        <p:spPr>
          <a:xfrm flipH="1">
            <a:off x="2046494" y="4970688"/>
            <a:ext cx="10147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Planlama, Uygulama, Kontrol Etme, Önlem Alma (P-U-K-Ö)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Kurumun genelini kapsayan uygulamaların sonuçları </a:t>
            </a:r>
            <a:r>
              <a:rPr kumimoji="0" lang="tr-TR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izlenmekte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ve ilgili paydaşların katılımıyla </a:t>
            </a:r>
            <a:r>
              <a:rPr kumimoji="0" lang="tr-TR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iyileştirilmekte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dir.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TextBox 38">
            <a:extLst>
              <a:ext uri="{FF2B5EF4-FFF2-40B4-BE49-F238E27FC236}">
                <a16:creationId xmlns:a16="http://schemas.microsoft.com/office/drawing/2014/main" id="{88537E6E-606F-A6A8-0955-B4B81D871345}"/>
              </a:ext>
            </a:extLst>
          </p:cNvPr>
          <p:cNvSpPr txBox="1"/>
          <p:nvPr/>
        </p:nvSpPr>
        <p:spPr>
          <a:xfrm flipH="1">
            <a:off x="2046494" y="3149553"/>
            <a:ext cx="10319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Örnek Gösterilebilir, Sürdürülebilir, İçselleştirilmiş</a:t>
            </a:r>
            <a:r>
              <a:rPr lang="tr-TR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Uygulamalar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İçselleştirilmiş, s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istematik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sürdürülebilir ve örnek gösterilebilir uygulamalar bulunmaktadır.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94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688E7A2-C656-4645-BD47-2EF0DAD994B5}"/>
              </a:ext>
            </a:extLst>
          </p:cNvPr>
          <p:cNvSpPr>
            <a:spLocks/>
          </p:cNvSpPr>
          <p:nvPr/>
        </p:nvSpPr>
        <p:spPr bwMode="auto">
          <a:xfrm rot="2757414">
            <a:off x="7437947" y="-25019241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904A4A6-086D-4870-85D6-280040144355}"/>
              </a:ext>
            </a:extLst>
          </p:cNvPr>
          <p:cNvSpPr>
            <a:spLocks/>
          </p:cNvSpPr>
          <p:nvPr/>
        </p:nvSpPr>
        <p:spPr bwMode="auto">
          <a:xfrm rot="2757414">
            <a:off x="8871559" y="-2353692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D3D3D6C-9C80-4D2E-AACF-7CC792CDDA25}"/>
              </a:ext>
            </a:extLst>
          </p:cNvPr>
          <p:cNvSpPr>
            <a:spLocks/>
          </p:cNvSpPr>
          <p:nvPr/>
        </p:nvSpPr>
        <p:spPr bwMode="auto">
          <a:xfrm rot="2757414">
            <a:off x="10305174" y="-2205460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A55C1CA-3B7A-47F9-8466-10AC52499650}"/>
              </a:ext>
            </a:extLst>
          </p:cNvPr>
          <p:cNvSpPr>
            <a:spLocks/>
          </p:cNvSpPr>
          <p:nvPr/>
        </p:nvSpPr>
        <p:spPr bwMode="auto">
          <a:xfrm rot="2757414">
            <a:off x="11734752" y="-20574000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AEC489A-4248-4DA6-B1D5-3D90EF5E08C3}"/>
              </a:ext>
            </a:extLst>
          </p:cNvPr>
          <p:cNvSpPr>
            <a:spLocks/>
          </p:cNvSpPr>
          <p:nvPr/>
        </p:nvSpPr>
        <p:spPr bwMode="auto">
          <a:xfrm rot="2757414">
            <a:off x="13169090" y="-19093395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4338872D-5B88-4EF7-BB11-7972E9F4AB5A}"/>
              </a:ext>
            </a:extLst>
          </p:cNvPr>
          <p:cNvSpPr>
            <a:spLocks/>
          </p:cNvSpPr>
          <p:nvPr/>
        </p:nvSpPr>
        <p:spPr bwMode="auto">
          <a:xfrm rot="2757414">
            <a:off x="14602705" y="-1761107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913C281-FCC0-48CD-995D-6723946377FC}"/>
              </a:ext>
            </a:extLst>
          </p:cNvPr>
          <p:cNvSpPr>
            <a:spLocks/>
          </p:cNvSpPr>
          <p:nvPr/>
        </p:nvSpPr>
        <p:spPr bwMode="auto">
          <a:xfrm rot="2757414">
            <a:off x="16036318" y="-16128760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prstClr val="black">
                <a:alpha val="46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55D0FD1F-60C6-437B-818C-8543DBCEFCC5}"/>
              </a:ext>
            </a:extLst>
          </p:cNvPr>
          <p:cNvSpPr>
            <a:spLocks/>
          </p:cNvSpPr>
          <p:nvPr/>
        </p:nvSpPr>
        <p:spPr bwMode="auto">
          <a:xfrm rot="2757414">
            <a:off x="17469931" y="-14646443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BCB2333-85D5-4531-9522-EA42451A374A}"/>
              </a:ext>
            </a:extLst>
          </p:cNvPr>
          <p:cNvSpPr>
            <a:spLocks/>
          </p:cNvSpPr>
          <p:nvPr/>
        </p:nvSpPr>
        <p:spPr bwMode="auto">
          <a:xfrm rot="2757414">
            <a:off x="18900234" y="-13167549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AD4E249-F500-4D10-ADBA-4F8DC3E5BFB2}"/>
              </a:ext>
            </a:extLst>
          </p:cNvPr>
          <p:cNvSpPr>
            <a:spLocks/>
          </p:cNvSpPr>
          <p:nvPr/>
        </p:nvSpPr>
        <p:spPr bwMode="auto">
          <a:xfrm rot="2757414">
            <a:off x="20333123" y="-11683519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F6419EE-D874-4707-B2EA-33CE4EB5A2B1}"/>
              </a:ext>
            </a:extLst>
          </p:cNvPr>
          <p:cNvSpPr>
            <a:spLocks/>
          </p:cNvSpPr>
          <p:nvPr/>
        </p:nvSpPr>
        <p:spPr bwMode="auto">
          <a:xfrm rot="2757414">
            <a:off x="21767462" y="-1020291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EB13B06-6FB9-4E9C-A4D6-8B0379950871}"/>
              </a:ext>
            </a:extLst>
          </p:cNvPr>
          <p:cNvSpPr>
            <a:spLocks/>
          </p:cNvSpPr>
          <p:nvPr/>
        </p:nvSpPr>
        <p:spPr bwMode="auto">
          <a:xfrm rot="2757414">
            <a:off x="23197763" y="-8724021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AA106F9-0CD5-4AE1-B53A-28F0E7EAEB35}"/>
              </a:ext>
            </a:extLst>
          </p:cNvPr>
          <p:cNvSpPr>
            <a:spLocks/>
          </p:cNvSpPr>
          <p:nvPr/>
        </p:nvSpPr>
        <p:spPr bwMode="auto">
          <a:xfrm rot="2757414">
            <a:off x="24628066" y="-7245127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312650" y="46292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7C34A74E-EA1C-4CBF-AF6E-0F5C791AB43D}"/>
              </a:ext>
            </a:extLst>
          </p:cNvPr>
          <p:cNvSpPr>
            <a:spLocks noEditPoints="1"/>
          </p:cNvSpPr>
          <p:nvPr/>
        </p:nvSpPr>
        <p:spPr bwMode="auto">
          <a:xfrm>
            <a:off x="0" y="3175"/>
            <a:ext cx="12312650" cy="13716000"/>
          </a:xfrm>
          <a:custGeom>
            <a:avLst/>
            <a:gdLst>
              <a:gd name="T0" fmla="*/ 0 w 3840"/>
              <a:gd name="T1" fmla="*/ 0 h 4320"/>
              <a:gd name="T2" fmla="*/ 0 w 3840"/>
              <a:gd name="T3" fmla="*/ 4320 h 4320"/>
              <a:gd name="T4" fmla="*/ 3840 w 3840"/>
              <a:gd name="T5" fmla="*/ 4320 h 4320"/>
              <a:gd name="T6" fmla="*/ 3840 w 3840"/>
              <a:gd name="T7" fmla="*/ 0 h 4320"/>
              <a:gd name="T8" fmla="*/ 0 w 3840"/>
              <a:gd name="T9" fmla="*/ 0 h 4320"/>
              <a:gd name="T10" fmla="*/ 2921 w 3840"/>
              <a:gd name="T11" fmla="*/ 3574 h 4320"/>
              <a:gd name="T12" fmla="*/ 977 w 3840"/>
              <a:gd name="T13" fmla="*/ 3574 h 4320"/>
              <a:gd name="T14" fmla="*/ 977 w 3840"/>
              <a:gd name="T15" fmla="*/ 3153 h 4320"/>
              <a:gd name="T16" fmla="*/ 1873 w 3840"/>
              <a:gd name="T17" fmla="*/ 2211 h 4320"/>
              <a:gd name="T18" fmla="*/ 2204 w 3840"/>
              <a:gd name="T19" fmla="*/ 1612 h 4320"/>
              <a:gd name="T20" fmla="*/ 2125 w 3840"/>
              <a:gd name="T21" fmla="*/ 1338 h 4320"/>
              <a:gd name="T22" fmla="*/ 1897 w 3840"/>
              <a:gd name="T23" fmla="*/ 1245 h 4320"/>
              <a:gd name="T24" fmla="*/ 1658 w 3840"/>
              <a:gd name="T25" fmla="*/ 1370 h 4320"/>
              <a:gd name="T26" fmla="*/ 1566 w 3840"/>
              <a:gd name="T27" fmla="*/ 1683 h 4320"/>
              <a:gd name="T28" fmla="*/ 920 w 3840"/>
              <a:gd name="T29" fmla="*/ 1683 h 4320"/>
              <a:gd name="T30" fmla="*/ 1048 w 3840"/>
              <a:gd name="T31" fmla="*/ 1209 h 4320"/>
              <a:gd name="T32" fmla="*/ 1404 w 3840"/>
              <a:gd name="T33" fmla="*/ 870 h 4320"/>
              <a:gd name="T34" fmla="*/ 1913 w 3840"/>
              <a:gd name="T35" fmla="*/ 747 h 4320"/>
              <a:gd name="T36" fmla="*/ 2608 w 3840"/>
              <a:gd name="T37" fmla="*/ 956 h 4320"/>
              <a:gd name="T38" fmla="*/ 2852 w 3840"/>
              <a:gd name="T39" fmla="*/ 1555 h 4320"/>
              <a:gd name="T40" fmla="*/ 2791 w 3840"/>
              <a:gd name="T41" fmla="*/ 1875 h 4320"/>
              <a:gd name="T42" fmla="*/ 2601 w 3840"/>
              <a:gd name="T43" fmla="*/ 2202 h 4320"/>
              <a:gd name="T44" fmla="*/ 2184 w 3840"/>
              <a:gd name="T45" fmla="*/ 2661 h 4320"/>
              <a:gd name="T46" fmla="*/ 1825 w 3840"/>
              <a:gd name="T47" fmla="*/ 3076 h 4320"/>
              <a:gd name="T48" fmla="*/ 2921 w 3840"/>
              <a:gd name="T49" fmla="*/ 3076 h 4320"/>
              <a:gd name="T50" fmla="*/ 2921 w 3840"/>
              <a:gd name="T51" fmla="*/ 3574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840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840" y="4320"/>
                  <a:pt x="3840" y="4320"/>
                  <a:pt x="3840" y="4320"/>
                </a:cubicBezTo>
                <a:cubicBezTo>
                  <a:pt x="3840" y="0"/>
                  <a:pt x="3840" y="0"/>
                  <a:pt x="3840" y="0"/>
                </a:cubicBezTo>
                <a:lnTo>
                  <a:pt x="0" y="0"/>
                </a:lnTo>
                <a:close/>
                <a:moveTo>
                  <a:pt x="2921" y="3574"/>
                </a:moveTo>
                <a:cubicBezTo>
                  <a:pt x="977" y="3574"/>
                  <a:pt x="977" y="3574"/>
                  <a:pt x="977" y="3574"/>
                </a:cubicBezTo>
                <a:cubicBezTo>
                  <a:pt x="977" y="3153"/>
                  <a:pt x="977" y="3153"/>
                  <a:pt x="977" y="3153"/>
                </a:cubicBezTo>
                <a:cubicBezTo>
                  <a:pt x="1873" y="2211"/>
                  <a:pt x="1873" y="2211"/>
                  <a:pt x="1873" y="2211"/>
                </a:cubicBezTo>
                <a:cubicBezTo>
                  <a:pt x="2093" y="1960"/>
                  <a:pt x="2204" y="1760"/>
                  <a:pt x="2204" y="1612"/>
                </a:cubicBezTo>
                <a:cubicBezTo>
                  <a:pt x="2204" y="1492"/>
                  <a:pt x="2177" y="1401"/>
                  <a:pt x="2125" y="1338"/>
                </a:cubicBezTo>
                <a:cubicBezTo>
                  <a:pt x="2073" y="1276"/>
                  <a:pt x="1997" y="1245"/>
                  <a:pt x="1897" y="1245"/>
                </a:cubicBezTo>
                <a:cubicBezTo>
                  <a:pt x="1799" y="1245"/>
                  <a:pt x="1719" y="1286"/>
                  <a:pt x="1658" y="1370"/>
                </a:cubicBezTo>
                <a:cubicBezTo>
                  <a:pt x="1597" y="1454"/>
                  <a:pt x="1566" y="1558"/>
                  <a:pt x="1566" y="1683"/>
                </a:cubicBezTo>
                <a:cubicBezTo>
                  <a:pt x="920" y="1683"/>
                  <a:pt x="920" y="1683"/>
                  <a:pt x="920" y="1683"/>
                </a:cubicBezTo>
                <a:cubicBezTo>
                  <a:pt x="920" y="1512"/>
                  <a:pt x="962" y="1354"/>
                  <a:pt x="1048" y="1209"/>
                </a:cubicBezTo>
                <a:cubicBezTo>
                  <a:pt x="1133" y="1065"/>
                  <a:pt x="1252" y="951"/>
                  <a:pt x="1404" y="870"/>
                </a:cubicBezTo>
                <a:cubicBezTo>
                  <a:pt x="1556" y="788"/>
                  <a:pt x="1725" y="747"/>
                  <a:pt x="1913" y="747"/>
                </a:cubicBezTo>
                <a:cubicBezTo>
                  <a:pt x="2214" y="747"/>
                  <a:pt x="2446" y="817"/>
                  <a:pt x="2608" y="956"/>
                </a:cubicBezTo>
                <a:cubicBezTo>
                  <a:pt x="2771" y="1095"/>
                  <a:pt x="2852" y="1294"/>
                  <a:pt x="2852" y="1555"/>
                </a:cubicBezTo>
                <a:cubicBezTo>
                  <a:pt x="2852" y="1664"/>
                  <a:pt x="2832" y="1771"/>
                  <a:pt x="2791" y="1875"/>
                </a:cubicBezTo>
                <a:cubicBezTo>
                  <a:pt x="2750" y="1979"/>
                  <a:pt x="2687" y="2088"/>
                  <a:pt x="2601" y="2202"/>
                </a:cubicBezTo>
                <a:cubicBezTo>
                  <a:pt x="2515" y="2317"/>
                  <a:pt x="2376" y="2469"/>
                  <a:pt x="2184" y="2661"/>
                </a:cubicBezTo>
                <a:cubicBezTo>
                  <a:pt x="1825" y="3076"/>
                  <a:pt x="1825" y="3076"/>
                  <a:pt x="1825" y="3076"/>
                </a:cubicBezTo>
                <a:cubicBezTo>
                  <a:pt x="2921" y="3076"/>
                  <a:pt x="2921" y="3076"/>
                  <a:pt x="2921" y="3076"/>
                </a:cubicBezTo>
                <a:lnTo>
                  <a:pt x="2921" y="35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erW04-Regular" panose="01000000000000000000" pitchFamily="2" charset="-94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ADCF5EFE-6767-4647-9D02-A3C89AEBBDEB}"/>
              </a:ext>
            </a:extLst>
          </p:cNvPr>
          <p:cNvSpPr txBox="1">
            <a:spLocks/>
          </p:cNvSpPr>
          <p:nvPr/>
        </p:nvSpPr>
        <p:spPr>
          <a:xfrm>
            <a:off x="23210352" y="12281620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806C18-273B-4B96-A5E7-C362CA65A508}"/>
              </a:ext>
            </a:extLst>
          </p:cNvPr>
          <p:cNvSpPr txBox="1"/>
          <p:nvPr/>
        </p:nvSpPr>
        <p:spPr>
          <a:xfrm rot="16200000">
            <a:off x="22879617" y="1641581"/>
            <a:ext cx="98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YÖKAK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9EE982-C84D-4AA0-9B2E-714F462DDEAA}"/>
              </a:ext>
            </a:extLst>
          </p:cNvPr>
          <p:cNvSpPr txBox="1"/>
          <p:nvPr/>
        </p:nvSpPr>
        <p:spPr>
          <a:xfrm>
            <a:off x="13596286" y="1872413"/>
            <a:ext cx="10008337" cy="853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Planlamalar mevcuttur.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Bu planlar kamuoyuyla paylaşılmıştır.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Planlama sürecine ilgili paydaş katılımı sağlanmıştır.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Planlama kanıtları sunulmuştur.</a:t>
            </a:r>
          </a:p>
          <a:p>
            <a:pPr marL="685800" marR="0" lvl="0" indent="-68580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Uygulama bulunmamaktadır ya da kısmi uygulamalar bulunmaktadır.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5FDFF461-B19F-4BAF-880A-6D490625FC67}"/>
              </a:ext>
            </a:extLst>
          </p:cNvPr>
          <p:cNvSpPr/>
          <p:nvPr/>
        </p:nvSpPr>
        <p:spPr>
          <a:xfrm>
            <a:off x="8965625" y="2630666"/>
            <a:ext cx="3560749" cy="771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Olgunluk Düzeyi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AA8F3C98-0907-434A-9648-5DC6BDD81471}"/>
              </a:ext>
            </a:extLst>
          </p:cNvPr>
          <p:cNvSpPr txBox="1"/>
          <p:nvPr/>
        </p:nvSpPr>
        <p:spPr>
          <a:xfrm>
            <a:off x="14366741" y="11243422"/>
            <a:ext cx="9842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Kurumların değerlendirmesinde sıklıkla karşılaşılmaktadır.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 olgunluk düzeyi ile karıştırılmaması gerekmektedir.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628BE328-7432-0B94-7ECF-7AB3255D43D1}"/>
              </a:ext>
            </a:extLst>
          </p:cNvPr>
          <p:cNvSpPr/>
          <p:nvPr/>
        </p:nvSpPr>
        <p:spPr>
          <a:xfrm>
            <a:off x="-1101969" y="-1078523"/>
            <a:ext cx="25814215" cy="1230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3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24 0.29143 L 0.19659 0.25486 L 0.25837 0.27442 L 0.31207 0.2456 L 0.14517 0.264 " pathEditMode="relative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591E-6 2.22222E-6 L -0.7447 1.2828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724E-6 -3.88889E-6 L -0.7447 1.2828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857E-6 0 L -0.7447 1.282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284E-7 3.88889E-6 L -0.7447 1.2828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3692E-6 -2.22222E-6 L -0.7447 1.28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825E-6 -4.07407E-6 L -0.7447 1.2828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958E-6 4.07407E-6 L -0.7447 1.2828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291E-7 -5.55556E-7 L -0.7447 1.2828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9793E-6 1.85185E-6 L -0.7447 1.2828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505E-6 -4.25926E-6 L -0.74469 1.2828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34E-6 -4.62963E-6 L -0.74469 1.2828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963E-6 7.40741E-7 L -0.74469 1.28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Yatay Logo Sunum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ÖKAK-Powerpoint Şablonu" id="{81E8258E-4A84-4613-A957-8F0C3B0C6CC6}" vid="{3F3C417F-2744-4C45-89B8-52C337CB47EC}"/>
    </a:ext>
  </a:extLst>
</a:theme>
</file>

<file path=ppt/theme/theme2.xml><?xml version="1.0" encoding="utf-8"?>
<a:theme xmlns:a="http://schemas.openxmlformats.org/drawingml/2006/main" name="Kapak Seris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ÖKAK-Powerpoint Şablonu" id="{81E8258E-4A84-4613-A957-8F0C3B0C6CC6}" vid="{0D7934C5-39CF-4C40-AB66-EB205CCCD23D}"/>
    </a:ext>
  </a:extLst>
</a:theme>
</file>

<file path=ppt/theme/theme3.xml><?xml version="1.0" encoding="utf-8"?>
<a:theme xmlns:a="http://schemas.openxmlformats.org/drawingml/2006/main" name="10_Office Theme">
  <a:themeElements>
    <a:clrScheme name="Mav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ÖKAK-Powerpoint Şablonu" id="{81E8258E-4A84-4613-A957-8F0C3B0C6CC6}" vid="{CA0CD0E8-80C8-4765-A9AB-0F622331AE08}"/>
    </a:ext>
  </a:extLst>
</a:theme>
</file>

<file path=ppt/theme/theme4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ÖKAK-Powerpoint Şablonu" id="{81E8258E-4A84-4613-A957-8F0C3B0C6CC6}" vid="{2A638D8D-4A74-4AB6-8920-52BD4A0A7B5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5067</TotalTime>
  <Words>753</Words>
  <Application>Microsoft Office PowerPoint</Application>
  <PresentationFormat>Özel</PresentationFormat>
  <Paragraphs>149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16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13</vt:i4>
      </vt:variant>
    </vt:vector>
  </HeadingPairs>
  <TitlesOfParts>
    <vt:vector size="33" baseType="lpstr">
      <vt:lpstr>DIN Pro Regular</vt:lpstr>
      <vt:lpstr>Wingdings</vt:lpstr>
      <vt:lpstr>Roboto Condensed Regular</vt:lpstr>
      <vt:lpstr>Open Sans</vt:lpstr>
      <vt:lpstr>Open Sans Light</vt:lpstr>
      <vt:lpstr>Calibri</vt:lpstr>
      <vt:lpstr>Open Sans Extrabold</vt:lpstr>
      <vt:lpstr>Designball-Electronic-Device-01</vt:lpstr>
      <vt:lpstr>CamberW04-Regular</vt:lpstr>
      <vt:lpstr>CamberW04-Medium</vt:lpstr>
      <vt:lpstr>db-Business-and-Finance-01</vt:lpstr>
      <vt:lpstr>CamberW04-Bold</vt:lpstr>
      <vt:lpstr>Calibri Light</vt:lpstr>
      <vt:lpstr>Camber Semi Bold</vt:lpstr>
      <vt:lpstr>Raleway</vt:lpstr>
      <vt:lpstr>Arial</vt:lpstr>
      <vt:lpstr>Yatay Logo Sunum</vt:lpstr>
      <vt:lpstr>Kapak Serisi</vt:lpstr>
      <vt:lpstr>10_Office Theme</vt:lpstr>
      <vt:lpstr>1_Office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Yükseköğretim Kalite Kurulu Başkanlığı</dc:creator>
  <cp:lastModifiedBy>Gonca ULUDAĞ</cp:lastModifiedBy>
  <cp:revision>157</cp:revision>
  <dcterms:created xsi:type="dcterms:W3CDTF">2021-07-30T12:02:03Z</dcterms:created>
  <dcterms:modified xsi:type="dcterms:W3CDTF">2023-03-15T08:11:42Z</dcterms:modified>
</cp:coreProperties>
</file>